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457200">
              <a:spcBef>
                <a:spcPts val="500"/>
              </a:spcBef>
              <a:buSzTx/>
              <a:buFontTx/>
              <a:buNone/>
              <a:defRPr b="1" sz="2400"/>
            </a:lvl2pPr>
            <a:lvl3pPr marL="0" indent="914400">
              <a:spcBef>
                <a:spcPts val="500"/>
              </a:spcBef>
              <a:buSzTx/>
              <a:buFontTx/>
              <a:buNone/>
              <a:defRPr b="1" sz="2400"/>
            </a:lvl3pPr>
            <a:lvl4pPr marL="0" indent="1371600">
              <a:spcBef>
                <a:spcPts val="500"/>
              </a:spcBef>
              <a:buSzTx/>
              <a:buFontTx/>
              <a:buNone/>
              <a:defRPr b="1" sz="2400"/>
            </a:lvl4pPr>
            <a:lvl5pPr marL="0" indent="182880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2"/>
            <a:ext cx="4041775" cy="639763"/>
          </a:xfrm>
          <a:prstGeom prst="rect">
            <a:avLst/>
          </a:prstGeom>
        </p:spPr>
        <p:txBody>
          <a:bodyPr anchor="b"/>
          <a:lstStyle/>
          <a:p>
            <a:pPr marL="0" indent="0">
              <a:spcBef>
                <a:spcPts val="500"/>
              </a:spcBef>
              <a:buSzTx/>
              <a:buFontTx/>
              <a:buNone/>
              <a:defRPr b="1" sz="24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nchor="b"/>
          <a:lstStyle>
            <a:lvl1pPr algn="l">
              <a:defRPr b="1" sz="2000"/>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half" idx="21"/>
          </p:nvPr>
        </p:nvSpPr>
        <p:spPr>
          <a:xfrm>
            <a:off x="457199" y="1435100"/>
            <a:ext cx="3008315" cy="4691063"/>
          </a:xfrm>
          <a:prstGeom prst="rect">
            <a:avLst/>
          </a:prstGeom>
        </p:spPr>
        <p:txBody>
          <a:bodyPr/>
          <a:lstStyle/>
          <a:p>
            <a:pPr marL="0" indent="0">
              <a:spcBef>
                <a:spcPts val="300"/>
              </a:spcBef>
              <a:buSzTx/>
              <a:buFont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1" cy="566738"/>
          </a:xfrm>
          <a:prstGeom prst="rect">
            <a:avLst/>
          </a:prstGeom>
        </p:spPr>
        <p:txBody>
          <a:bodyPr anchor="b"/>
          <a:lstStyle>
            <a:lvl1pPr algn="l">
              <a:defRPr b="1" sz="2000"/>
            </a:lvl1pPr>
          </a:lstStyle>
          <a:p>
            <a:pPr/>
            <a:r>
              <a:t>Title Text</a:t>
            </a:r>
          </a:p>
        </p:txBody>
      </p:sp>
      <p:sp>
        <p:nvSpPr>
          <p:cNvPr id="83" name="Picture Placeholder 2"/>
          <p:cNvSpPr/>
          <p:nvPr>
            <p:ph type="pic" sz="half" idx="21"/>
          </p:nvPr>
        </p:nvSpPr>
        <p:spPr>
          <a:xfrm>
            <a:off x="1792288" y="612775"/>
            <a:ext cx="5486401" cy="4114800"/>
          </a:xfrm>
          <a:prstGeom prst="rect">
            <a:avLst/>
          </a:prstGeom>
        </p:spPr>
        <p:txBody>
          <a:bodyPr lIns="91439" rIns="91439">
            <a:noAutofit/>
          </a:bodyPr>
          <a:lstStyle/>
          <a:p>
            <a:pPr/>
          </a:p>
        </p:txBody>
      </p:sp>
      <p:sp>
        <p:nvSpPr>
          <p:cNvPr id="84" name="Body Level One…"/>
          <p:cNvSpPr txBox="1"/>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76" y="6414760"/>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image" Target="../media/image7.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smashed globe.jpg" descr="smashed globe.jpg"/>
          <p:cNvPicPr>
            <a:picLocks noChangeAspect="1"/>
          </p:cNvPicPr>
          <p:nvPr/>
        </p:nvPicPr>
        <p:blipFill>
          <a:blip r:embed="rId2">
            <a:extLst/>
          </a:blip>
          <a:stretch>
            <a:fillRect/>
          </a:stretch>
        </p:blipFill>
        <p:spPr>
          <a:xfrm>
            <a:off x="3019594" y="-1"/>
            <a:ext cx="6858001" cy="6858001"/>
          </a:xfrm>
          <a:prstGeom prst="rect">
            <a:avLst/>
          </a:prstGeom>
          <a:ln w="12700">
            <a:miter lim="400000"/>
          </a:ln>
        </p:spPr>
      </p:pic>
      <p:sp>
        <p:nvSpPr>
          <p:cNvPr id="95" name="Rectangle 2"/>
          <p:cNvSpPr/>
          <p:nvPr/>
        </p:nvSpPr>
        <p:spPr>
          <a:xfrm rot="21048633">
            <a:off x="-815321" y="-412817"/>
            <a:ext cx="4758528" cy="8422576"/>
          </a:xfrm>
          <a:prstGeom prst="rect">
            <a:avLst/>
          </a:prstGeom>
          <a:solidFill>
            <a:srgbClr val="A7A7A7"/>
          </a:solidFill>
          <a:ln w="12700">
            <a:miter lim="400000"/>
          </a:ln>
        </p:spPr>
        <p:txBody>
          <a:bodyPr lIns="45719" rIns="45719" anchor="ctr"/>
          <a:lstStyle/>
          <a:p>
            <a:pPr algn="ctr">
              <a:defRPr>
                <a:solidFill>
                  <a:srgbClr val="FFFFFF"/>
                </a:solidFill>
              </a:defRPr>
            </a:pPr>
          </a:p>
        </p:txBody>
      </p:sp>
      <p:sp>
        <p:nvSpPr>
          <p:cNvPr id="96" name="TextBox 26"/>
          <p:cNvSpPr txBox="1"/>
          <p:nvPr/>
        </p:nvSpPr>
        <p:spPr>
          <a:xfrm>
            <a:off x="390415" y="3055693"/>
            <a:ext cx="3989456" cy="3571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7100">
                <a:solidFill>
                  <a:srgbClr val="FFFFFF"/>
                </a:solidFill>
                <a:latin typeface="Open Sans Regular Regular"/>
                <a:ea typeface="Open Sans Regular Regular"/>
                <a:cs typeface="Open Sans Regular Regular"/>
                <a:sym typeface="Open Sans Regular Regular"/>
              </a:defRPr>
            </a:pPr>
            <a:r>
              <a:rPr sz="4600"/>
              <a:t>Living in a </a:t>
            </a:r>
            <a:r>
              <a:rPr sz="7800"/>
              <a:t>Broken World</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4" name="war-1371810_1280.jpg" descr="war-1371810_1280.jpg"/>
          <p:cNvPicPr>
            <a:picLocks noChangeAspect="1"/>
          </p:cNvPicPr>
          <p:nvPr/>
        </p:nvPicPr>
        <p:blipFill>
          <a:blip r:embed="rId2">
            <a:extLst/>
          </a:blip>
          <a:stretch>
            <a:fillRect/>
          </a:stretch>
        </p:blipFill>
        <p:spPr>
          <a:xfrm>
            <a:off x="0" y="-7245"/>
            <a:ext cx="10312762" cy="6872490"/>
          </a:xfrm>
          <a:prstGeom prst="rect">
            <a:avLst/>
          </a:prstGeom>
          <a:ln w="12700">
            <a:miter lim="400000"/>
          </a:ln>
        </p:spPr>
      </p:pic>
      <p:sp>
        <p:nvSpPr>
          <p:cNvPr id="125" name="TextBox 26"/>
          <p:cNvSpPr txBox="1"/>
          <p:nvPr/>
        </p:nvSpPr>
        <p:spPr>
          <a:xfrm>
            <a:off x="997623" y="5422739"/>
            <a:ext cx="3774191" cy="1018541"/>
          </a:xfrm>
          <a:prstGeom prst="rect">
            <a:avLst/>
          </a:prstGeom>
          <a:solidFill>
            <a:srgbClr val="6B6E24"/>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5300">
                <a:solidFill>
                  <a:srgbClr val="FFFFFF"/>
                </a:solidFill>
                <a:latin typeface="Open Sans Regular Regular"/>
                <a:ea typeface="Open Sans Regular Regular"/>
                <a:cs typeface="Open Sans Regular Regular"/>
                <a:sym typeface="Open Sans Regular Regular"/>
              </a:defRPr>
            </a:lvl1pPr>
          </a:lstStyle>
          <a:p>
            <a:pPr/>
            <a:r>
              <a:t>As Dying</a:t>
            </a:r>
          </a:p>
        </p:txBody>
      </p:sp>
      <p:sp>
        <p:nvSpPr>
          <p:cNvPr id="126" name="TextBox 26"/>
          <p:cNvSpPr txBox="1"/>
          <p:nvPr/>
        </p:nvSpPr>
        <p:spPr>
          <a:xfrm>
            <a:off x="1420150" y="4610292"/>
            <a:ext cx="2929137" cy="713741"/>
          </a:xfrm>
          <a:prstGeom prst="rect">
            <a:avLst/>
          </a:prstGeom>
          <a:solidFill>
            <a:srgbClr val="1D410E"/>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3600">
                <a:solidFill>
                  <a:srgbClr val="FFFFFF"/>
                </a:solidFill>
                <a:latin typeface="Open Sans Regular Regular"/>
                <a:ea typeface="Open Sans Regular Regular"/>
                <a:cs typeface="Open Sans Regular Regular"/>
                <a:sym typeface="Open Sans Regular Regular"/>
              </a:defRPr>
            </a:lvl1pPr>
          </a:lstStyle>
          <a:p>
            <a:pPr/>
            <a:r>
              <a:t>Luke 7:12-15</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26"/>
                                        </p:tgtEl>
                                        <p:attrNameLst>
                                          <p:attrName>style.visibility</p:attrName>
                                        </p:attrNameLst>
                                      </p:cBhvr>
                                      <p:to>
                                        <p:strVal val="visible"/>
                                      </p:to>
                                    </p:set>
                                    <p:animEffect filter="fade" transition="in">
                                      <p:cBhvr>
                                        <p:cTn id="7" dur="1000"/>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6"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8"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29" name="TextBox 26"/>
          <p:cNvSpPr txBox="1"/>
          <p:nvPr/>
        </p:nvSpPr>
        <p:spPr>
          <a:xfrm>
            <a:off x="558214" y="811530"/>
            <a:ext cx="7928487" cy="52349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300">
                <a:solidFill>
                  <a:srgbClr val="FFFFFF"/>
                </a:solidFill>
                <a:latin typeface="Open Sans Regular Regular"/>
                <a:ea typeface="Open Sans Regular Regular"/>
                <a:cs typeface="Open Sans Regular Regular"/>
                <a:sym typeface="Open Sans Regular Regular"/>
              </a:defRPr>
            </a:pPr>
            <a:r>
              <a:t>Hebrews 2:14-15</a:t>
            </a:r>
          </a:p>
          <a:p>
            <a:pPr>
              <a:defRPr sz="3300">
                <a:solidFill>
                  <a:srgbClr val="FFFFFF"/>
                </a:solidFill>
                <a:latin typeface="Open Sans Regular Regular"/>
                <a:ea typeface="Open Sans Regular Regular"/>
                <a:cs typeface="Open Sans Regular Regular"/>
                <a:sym typeface="Open Sans Regular Regular"/>
              </a:defRPr>
            </a:pPr>
            <a:r>
              <a:t>Since therefore the children share in flesh and blood, he himself likewise partook of the same things, that </a:t>
            </a:r>
            <a:r>
              <a:rPr>
                <a:solidFill>
                  <a:srgbClr val="FFFB00"/>
                </a:solidFill>
              </a:rPr>
              <a:t>through death he might destroy the one who has the power of death</a:t>
            </a:r>
            <a:r>
              <a:t>, that is, the devil, and deliver all those who through </a:t>
            </a:r>
            <a:r>
              <a:rPr>
                <a:solidFill>
                  <a:srgbClr val="FFFB00"/>
                </a:solidFill>
              </a:rPr>
              <a:t>fear of death</a:t>
            </a:r>
            <a:r>
              <a:t> were subject to lifelong slavery.</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1"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32" name="TextBox 26"/>
          <p:cNvSpPr txBox="1"/>
          <p:nvPr/>
        </p:nvSpPr>
        <p:spPr>
          <a:xfrm>
            <a:off x="558214" y="182879"/>
            <a:ext cx="8394798" cy="6492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2600">
                <a:solidFill>
                  <a:srgbClr val="FFFFFF"/>
                </a:solidFill>
                <a:latin typeface="Open Sans Regular Regular"/>
                <a:ea typeface="Open Sans Regular Regular"/>
                <a:cs typeface="Open Sans Regular Regular"/>
                <a:sym typeface="Open Sans Regular Regular"/>
              </a:defRPr>
            </a:pPr>
            <a:r>
              <a:t>Ephesians 2:1-6</a:t>
            </a:r>
          </a:p>
          <a:p>
            <a:pPr>
              <a:defRPr sz="2600">
                <a:solidFill>
                  <a:srgbClr val="FFFFFF"/>
                </a:solidFill>
                <a:latin typeface="Open Sans Regular Regular"/>
                <a:ea typeface="Open Sans Regular Regular"/>
                <a:cs typeface="Open Sans Regular Regular"/>
                <a:sym typeface="Open Sans Regular Regular"/>
              </a:defRPr>
            </a:pPr>
            <a:r>
              <a:rPr>
                <a:solidFill>
                  <a:srgbClr val="FFFB00"/>
                </a:solidFill>
              </a:rPr>
              <a:t>And you were dead</a:t>
            </a:r>
            <a:r>
              <a:t> in the trespasses and sins in which you once walked, following the course of this world, following the prince of the power of the air, the spirit that is now at work in the sons of disobedience— among whom we all once lived in the passions of our flesh, carrying out the desires of the body and the mind, and were by nature children of wrath, like the rest of mankind. But God, being rich in mercy, because of the great love with which he loved us, even when we were dead in our trespasses, </a:t>
            </a:r>
            <a:r>
              <a:rPr>
                <a:solidFill>
                  <a:srgbClr val="FFFB00"/>
                </a:solidFill>
              </a:rPr>
              <a:t>made us alive together with Christ</a:t>
            </a:r>
            <a:r>
              <a:t>—by grace you have been saved— and raised us up with him and seated us with him in the heavenly places in Christ Jesus</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35" name="TextBox 26"/>
          <p:cNvSpPr txBox="1"/>
          <p:nvPr/>
        </p:nvSpPr>
        <p:spPr>
          <a:xfrm>
            <a:off x="558214" y="652780"/>
            <a:ext cx="7928487" cy="5552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200">
                <a:solidFill>
                  <a:srgbClr val="FFFFFF"/>
                </a:solidFill>
                <a:latin typeface="Open Sans Regular Regular"/>
                <a:ea typeface="Open Sans Regular Regular"/>
                <a:cs typeface="Open Sans Regular Regular"/>
                <a:sym typeface="Open Sans Regular Regular"/>
              </a:defRPr>
            </a:pPr>
            <a:r>
              <a:t>Colossians 3:1-4</a:t>
            </a:r>
          </a:p>
          <a:p>
            <a:pPr>
              <a:defRPr sz="3200">
                <a:solidFill>
                  <a:srgbClr val="FFFFFF"/>
                </a:solidFill>
                <a:latin typeface="Open Sans Regular Regular"/>
                <a:ea typeface="Open Sans Regular Regular"/>
                <a:cs typeface="Open Sans Regular Regular"/>
                <a:sym typeface="Open Sans Regular Regular"/>
              </a:defRPr>
            </a:pPr>
            <a:r>
              <a:rPr>
                <a:solidFill>
                  <a:srgbClr val="FFFB00"/>
                </a:solidFill>
              </a:rPr>
              <a:t>If then you have been raised with Christ, seek the things that are above</a:t>
            </a:r>
            <a:r>
              <a:t>, where Christ is, seated at the right hand of God. Set your minds on things that are above, not on things that are on earth. For you have died, and your life is hidden with Christ in God. When Christ who is your life appears, then you also will appear with him in glory.</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7" name="Rectangle 2"/>
          <p:cNvSpPr/>
          <p:nvPr/>
        </p:nvSpPr>
        <p:spPr>
          <a:xfrm>
            <a:off x="0" y="-1172"/>
            <a:ext cx="9144001" cy="6860344"/>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138" name="TextBox 26"/>
          <p:cNvSpPr txBox="1"/>
          <p:nvPr/>
        </p:nvSpPr>
        <p:spPr>
          <a:xfrm>
            <a:off x="558214" y="1535430"/>
            <a:ext cx="8027572" cy="3787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7100">
                <a:solidFill>
                  <a:srgbClr val="FFFFFF"/>
                </a:solidFill>
                <a:latin typeface="Open Sans Regular Regular"/>
                <a:ea typeface="Open Sans Regular Regular"/>
                <a:cs typeface="Open Sans Regular Regular"/>
                <a:sym typeface="Open Sans Regular Regular"/>
              </a:defRPr>
            </a:lvl1pPr>
          </a:lstStyle>
          <a:p>
            <a:pPr/>
            <a:r>
              <a:t>So how are we to live in a broken world?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pic>
        <p:nvPicPr>
          <p:cNvPr id="141" name="empty-tomb-3326100_1280.jpg" descr="empty-tomb-3326100_1280.jpg"/>
          <p:cNvPicPr>
            <a:picLocks noChangeAspect="1"/>
          </p:cNvPicPr>
          <p:nvPr/>
        </p:nvPicPr>
        <p:blipFill>
          <a:blip r:embed="rId2">
            <a:extLst/>
          </a:blip>
          <a:stretch>
            <a:fillRect/>
          </a:stretch>
        </p:blipFill>
        <p:spPr>
          <a:xfrm>
            <a:off x="-1" y="2292461"/>
            <a:ext cx="9144001" cy="6093620"/>
          </a:xfrm>
          <a:prstGeom prst="rect">
            <a:avLst/>
          </a:prstGeom>
          <a:ln w="12700">
            <a:miter lim="400000"/>
          </a:ln>
        </p:spPr>
      </p:pic>
      <p:pic>
        <p:nvPicPr>
          <p:cNvPr id="142" name="apples-3535566_1280.jpg" descr="apples-3535566_1280.jpg"/>
          <p:cNvPicPr>
            <a:picLocks noChangeAspect="1"/>
          </p:cNvPicPr>
          <p:nvPr/>
        </p:nvPicPr>
        <p:blipFill>
          <a:blip r:embed="rId3">
            <a:extLst/>
          </a:blip>
          <a:srcRect l="0" t="42059" r="0" b="14951"/>
          <a:stretch>
            <a:fillRect/>
          </a:stretch>
        </p:blipFill>
        <p:spPr>
          <a:xfrm>
            <a:off x="0" y="-1172"/>
            <a:ext cx="9144001" cy="2407666"/>
          </a:xfrm>
          <a:prstGeom prst="rect">
            <a:avLst/>
          </a:prstGeom>
          <a:ln w="12700">
            <a:miter lim="400000"/>
          </a:ln>
        </p:spPr>
      </p:pic>
      <p:pic>
        <p:nvPicPr>
          <p:cNvPr id="143" name="joseph-d-mello-4xa_9G0h8Pc-unsplash.jpg" descr="joseph-d-mello-4xa_9G0h8Pc-unsplash.jpg"/>
          <p:cNvPicPr>
            <a:picLocks noChangeAspect="1"/>
          </p:cNvPicPr>
          <p:nvPr/>
        </p:nvPicPr>
        <p:blipFill>
          <a:blip r:embed="rId4">
            <a:extLst/>
          </a:blip>
          <a:srcRect l="10666" t="60193" r="628" b="6473"/>
          <a:stretch>
            <a:fillRect/>
          </a:stretch>
        </p:blipFill>
        <p:spPr>
          <a:xfrm>
            <a:off x="0" y="2289832"/>
            <a:ext cx="9144000" cy="2290720"/>
          </a:xfrm>
          <a:prstGeom prst="rect">
            <a:avLst/>
          </a:prstGeom>
          <a:ln w="12700">
            <a:miter lim="400000"/>
          </a:ln>
        </p:spPr>
      </p:pic>
      <p:sp>
        <p:nvSpPr>
          <p:cNvPr id="144" name="TextBox 26"/>
          <p:cNvSpPr txBox="1"/>
          <p:nvPr/>
        </p:nvSpPr>
        <p:spPr>
          <a:xfrm>
            <a:off x="240448" y="359362"/>
            <a:ext cx="1999569" cy="1463041"/>
          </a:xfrm>
          <a:prstGeom prst="rect">
            <a:avLst/>
          </a:prstGeom>
          <a:solidFill>
            <a:srgbClr val="78C13C"/>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600">
                <a:solidFill>
                  <a:srgbClr val="FFFFFF"/>
                </a:solidFill>
                <a:latin typeface="Open Sans Regular Regular"/>
                <a:ea typeface="Open Sans Regular Regular"/>
                <a:cs typeface="Open Sans Regular Regular"/>
                <a:sym typeface="Open Sans Regular Regular"/>
              </a:defRPr>
            </a:lvl1pPr>
          </a:lstStyle>
          <a:p>
            <a:pPr/>
            <a:r>
              <a:t>As plants producing good fruit</a:t>
            </a:r>
          </a:p>
        </p:txBody>
      </p:sp>
      <p:sp>
        <p:nvSpPr>
          <p:cNvPr id="145" name="TextBox 26"/>
          <p:cNvSpPr txBox="1"/>
          <p:nvPr/>
        </p:nvSpPr>
        <p:spPr>
          <a:xfrm>
            <a:off x="5956449" y="2585613"/>
            <a:ext cx="2884565" cy="1463041"/>
          </a:xfrm>
          <a:prstGeom prst="rect">
            <a:avLst/>
          </a:prstGeom>
          <a:solidFill>
            <a:schemeClr val="accent6"/>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600">
                <a:solidFill>
                  <a:srgbClr val="FFFFFF"/>
                </a:solidFill>
                <a:latin typeface="Open Sans Regular Regular"/>
                <a:ea typeface="Open Sans Regular Regular"/>
                <a:cs typeface="Open Sans Regular Regular"/>
                <a:sym typeface="Open Sans Regular Regular"/>
              </a:defRPr>
            </a:lvl1pPr>
          </a:lstStyle>
          <a:p>
            <a:pPr/>
            <a:r>
              <a:t>As a flock of sheep following a good shepherd</a:t>
            </a:r>
          </a:p>
        </p:txBody>
      </p:sp>
      <p:sp>
        <p:nvSpPr>
          <p:cNvPr id="146" name="TextBox 26"/>
          <p:cNvSpPr txBox="1"/>
          <p:nvPr/>
        </p:nvSpPr>
        <p:spPr>
          <a:xfrm>
            <a:off x="5844583" y="5276624"/>
            <a:ext cx="2884565" cy="1005841"/>
          </a:xfrm>
          <a:prstGeom prst="rect">
            <a:avLst/>
          </a:prstGeom>
          <a:solidFill>
            <a:srgbClr val="535353"/>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2600">
                <a:solidFill>
                  <a:srgbClr val="FFFFFF"/>
                </a:solidFill>
                <a:latin typeface="Open Sans Regular Regular"/>
                <a:ea typeface="Open Sans Regular Regular"/>
                <a:cs typeface="Open Sans Regular Regular"/>
                <a:sym typeface="Open Sans Regular Regular"/>
              </a:defRPr>
            </a:lvl1pPr>
          </a:lstStyle>
          <a:p>
            <a:pPr/>
            <a:r>
              <a:t>As those raised from the dead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42"/>
                                        </p:tgtEl>
                                        <p:attrNameLst>
                                          <p:attrName>style.visibility</p:attrName>
                                        </p:attrNameLst>
                                      </p:cBhvr>
                                      <p:to>
                                        <p:strVal val="visible"/>
                                      </p:to>
                                    </p:set>
                                    <p:animEffect filter="fade" transition="in">
                                      <p:cBhvr>
                                        <p:cTn id="7" dur="1000"/>
                                        <p:tgtEl>
                                          <p:spTgt spid="14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10" grpId="2" fill="hold">
                                  <p:stCondLst>
                                    <p:cond delay="0"/>
                                  </p:stCondLst>
                                  <p:iterate type="el" backwards="0">
                                    <p:tmAbs val="0"/>
                                  </p:iterate>
                                  <p:childTnLst>
                                    <p:set>
                                      <p:cBhvr>
                                        <p:cTn id="11" fill="hold"/>
                                        <p:tgtEl>
                                          <p:spTgt spid="144"/>
                                        </p:tgtEl>
                                        <p:attrNameLst>
                                          <p:attrName>style.visibility</p:attrName>
                                        </p:attrNameLst>
                                      </p:cBhvr>
                                      <p:to>
                                        <p:strVal val="visible"/>
                                      </p:to>
                                    </p:set>
                                    <p:animEffect filter="fade" transition="in">
                                      <p:cBhvr>
                                        <p:cTn id="12" dur="1000"/>
                                        <p:tgtEl>
                                          <p:spTgt spid="144"/>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10" grpId="3" fill="hold">
                                  <p:stCondLst>
                                    <p:cond delay="0"/>
                                  </p:stCondLst>
                                  <p:iterate type="el" backwards="0">
                                    <p:tmAbs val="0"/>
                                  </p:iterate>
                                  <p:childTnLst>
                                    <p:set>
                                      <p:cBhvr>
                                        <p:cTn id="16" fill="hold"/>
                                        <p:tgtEl>
                                          <p:spTgt spid="143"/>
                                        </p:tgtEl>
                                        <p:attrNameLst>
                                          <p:attrName>style.visibility</p:attrName>
                                        </p:attrNameLst>
                                      </p:cBhvr>
                                      <p:to>
                                        <p:strVal val="visible"/>
                                      </p:to>
                                    </p:set>
                                    <p:animEffect filter="fade" transition="in">
                                      <p:cBhvr>
                                        <p:cTn id="17" dur="1000"/>
                                        <p:tgtEl>
                                          <p:spTgt spid="143"/>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10" grpId="4" fill="hold">
                                  <p:stCondLst>
                                    <p:cond delay="0"/>
                                  </p:stCondLst>
                                  <p:iterate type="el" backwards="0">
                                    <p:tmAbs val="0"/>
                                  </p:iterate>
                                  <p:childTnLst>
                                    <p:set>
                                      <p:cBhvr>
                                        <p:cTn id="21" fill="hold"/>
                                        <p:tgtEl>
                                          <p:spTgt spid="145"/>
                                        </p:tgtEl>
                                        <p:attrNameLst>
                                          <p:attrName>style.visibility</p:attrName>
                                        </p:attrNameLst>
                                      </p:cBhvr>
                                      <p:to>
                                        <p:strVal val="visible"/>
                                      </p:to>
                                    </p:set>
                                    <p:animEffect filter="fade" transition="in">
                                      <p:cBhvr>
                                        <p:cTn id="22" dur="1000"/>
                                        <p:tgtEl>
                                          <p:spTgt spid="145"/>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10" grpId="5" fill="hold">
                                  <p:stCondLst>
                                    <p:cond delay="0"/>
                                  </p:stCondLst>
                                  <p:iterate type="el" backwards="0">
                                    <p:tmAbs val="0"/>
                                  </p:iterate>
                                  <p:childTnLst>
                                    <p:set>
                                      <p:cBhvr>
                                        <p:cTn id="26" fill="hold"/>
                                        <p:tgtEl>
                                          <p:spTgt spid="141"/>
                                        </p:tgtEl>
                                        <p:attrNameLst>
                                          <p:attrName>style.visibility</p:attrName>
                                        </p:attrNameLst>
                                      </p:cBhvr>
                                      <p:to>
                                        <p:strVal val="visible"/>
                                      </p:to>
                                    </p:set>
                                    <p:animEffect filter="fade" transition="in">
                                      <p:cBhvr>
                                        <p:cTn id="27" dur="1000"/>
                                        <p:tgtEl>
                                          <p:spTgt spid="141"/>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10" grpId="6" fill="hold">
                                  <p:stCondLst>
                                    <p:cond delay="0"/>
                                  </p:stCondLst>
                                  <p:iterate type="el" backwards="0">
                                    <p:tmAbs val="0"/>
                                  </p:iterate>
                                  <p:childTnLst>
                                    <p:set>
                                      <p:cBhvr>
                                        <p:cTn id="31" fill="hold"/>
                                        <p:tgtEl>
                                          <p:spTgt spid="146"/>
                                        </p:tgtEl>
                                        <p:attrNameLst>
                                          <p:attrName>style.visibility</p:attrName>
                                        </p:attrNameLst>
                                      </p:cBhvr>
                                      <p:to>
                                        <p:strVal val="visible"/>
                                      </p:to>
                                    </p:set>
                                    <p:animEffect filter="fade" transition="in">
                                      <p:cBhvr>
                                        <p:cTn id="32" dur="1000"/>
                                        <p:tgtEl>
                                          <p:spTgt spid="14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3" grpId="3"/>
      <p:bldP build="whole" bldLvl="1" animBg="1" rev="0" advAuto="0" spid="141" grpId="5"/>
      <p:bldP build="whole" bldLvl="1" animBg="1" rev="0" advAuto="0" spid="145" grpId="4"/>
      <p:bldP build="whole" bldLvl="1" animBg="1" rev="0" advAuto="0" spid="146" grpId="6"/>
      <p:bldP build="whole" bldLvl="1" animBg="1" rev="0" advAuto="0" spid="144" grpId="2"/>
      <p:bldP build="whole" bldLvl="1" animBg="1" rev="0" advAuto="0" spid="142" grpId="1"/>
    </p:bldLs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 name="Rectangle 2"/>
          <p:cNvSpPr/>
          <p:nvPr/>
        </p:nvSpPr>
        <p:spPr>
          <a:xfrm>
            <a:off x="0" y="-1172"/>
            <a:ext cx="9144001" cy="6860344"/>
          </a:xfrm>
          <a:prstGeom prst="rect">
            <a:avLst/>
          </a:prstGeom>
          <a:solidFill>
            <a:schemeClr val="accent6"/>
          </a:solidFill>
          <a:ln w="12700">
            <a:miter lim="400000"/>
          </a:ln>
        </p:spPr>
        <p:txBody>
          <a:bodyPr lIns="45719" rIns="45719" anchor="ctr"/>
          <a:lstStyle/>
          <a:p>
            <a:pPr algn="ctr">
              <a:defRPr>
                <a:solidFill>
                  <a:srgbClr val="FFFFFF"/>
                </a:solidFill>
              </a:defRPr>
            </a:pPr>
          </a:p>
        </p:txBody>
      </p:sp>
      <p:sp>
        <p:nvSpPr>
          <p:cNvPr id="99" name="TextBox 26"/>
          <p:cNvSpPr txBox="1"/>
          <p:nvPr/>
        </p:nvSpPr>
        <p:spPr>
          <a:xfrm>
            <a:off x="558214" y="919480"/>
            <a:ext cx="8027572" cy="50190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7100">
                <a:solidFill>
                  <a:srgbClr val="FFFFFF"/>
                </a:solidFill>
                <a:latin typeface="Open Sans Regular Regular"/>
                <a:ea typeface="Open Sans Regular Regular"/>
                <a:cs typeface="Open Sans Regular Regular"/>
                <a:sym typeface="Open Sans Regular Regular"/>
              </a:defRPr>
            </a:pPr>
            <a:r>
              <a:t>How Jesus</a:t>
            </a:r>
          </a:p>
          <a:p>
            <a:pPr algn="ctr">
              <a:defRPr sz="7100">
                <a:solidFill>
                  <a:srgbClr val="FFFFFF"/>
                </a:solidFill>
                <a:latin typeface="Open Sans Regular Regular"/>
                <a:ea typeface="Open Sans Regular Regular"/>
                <a:cs typeface="Open Sans Regular Regular"/>
                <a:sym typeface="Open Sans Regular Regular"/>
              </a:defRPr>
            </a:pPr>
            <a:r>
              <a:t>Wants Us to Understand</a:t>
            </a:r>
          </a:p>
          <a:p>
            <a:pPr algn="ctr">
              <a:defRPr sz="7100">
                <a:solidFill>
                  <a:srgbClr val="FFFFFF"/>
                </a:solidFill>
                <a:latin typeface="Open Sans Regular Regular"/>
                <a:ea typeface="Open Sans Regular Regular"/>
                <a:cs typeface="Open Sans Regular Regular"/>
                <a:sym typeface="Open Sans Regular Regular"/>
              </a:defRPr>
            </a:pPr>
            <a:r>
              <a:t>the World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1" name="green-1117267_1280.jpg" descr="green-1117267_1280.jpg"/>
          <p:cNvPicPr>
            <a:picLocks noChangeAspect="1"/>
          </p:cNvPicPr>
          <p:nvPr/>
        </p:nvPicPr>
        <p:blipFill>
          <a:blip r:embed="rId2">
            <a:extLst/>
          </a:blip>
          <a:stretch>
            <a:fillRect/>
          </a:stretch>
        </p:blipFill>
        <p:spPr>
          <a:xfrm>
            <a:off x="-176407" y="-22266"/>
            <a:ext cx="10467427" cy="6975559"/>
          </a:xfrm>
          <a:prstGeom prst="rect">
            <a:avLst/>
          </a:prstGeom>
          <a:ln w="12700">
            <a:miter lim="400000"/>
          </a:ln>
        </p:spPr>
      </p:pic>
      <p:sp>
        <p:nvSpPr>
          <p:cNvPr id="102" name="TextBox 26"/>
          <p:cNvSpPr txBox="1"/>
          <p:nvPr/>
        </p:nvSpPr>
        <p:spPr>
          <a:xfrm>
            <a:off x="1243396" y="598502"/>
            <a:ext cx="6863680" cy="1018541"/>
          </a:xfrm>
          <a:prstGeom prst="rect">
            <a:avLst/>
          </a:prstGeom>
          <a:solidFill>
            <a:schemeClr val="accent3"/>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5300">
                <a:solidFill>
                  <a:srgbClr val="FFFFFF"/>
                </a:solidFill>
                <a:latin typeface="Open Sans Regular Regular"/>
                <a:ea typeface="Open Sans Regular Regular"/>
                <a:cs typeface="Open Sans Regular Regular"/>
                <a:sym typeface="Open Sans Regular Regular"/>
              </a:defRPr>
            </a:lvl1pPr>
          </a:lstStyle>
          <a:p>
            <a:pPr/>
            <a:r>
              <a:t>As a Sabotaged Farm</a:t>
            </a:r>
          </a:p>
        </p:txBody>
      </p:sp>
      <p:sp>
        <p:nvSpPr>
          <p:cNvPr id="103" name="TextBox 26"/>
          <p:cNvSpPr txBox="1"/>
          <p:nvPr/>
        </p:nvSpPr>
        <p:spPr>
          <a:xfrm>
            <a:off x="6347982" y="5082207"/>
            <a:ext cx="2463317" cy="1336041"/>
          </a:xfrm>
          <a:prstGeom prst="rect">
            <a:avLst/>
          </a:prstGeom>
          <a:solidFill>
            <a:srgbClr val="1D410E"/>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3600">
                <a:solidFill>
                  <a:srgbClr val="FFFFFF"/>
                </a:solidFill>
                <a:latin typeface="Open Sans Regular Regular"/>
                <a:ea typeface="Open Sans Regular Regular"/>
                <a:cs typeface="Open Sans Regular Regular"/>
                <a:sym typeface="Open Sans Regular Regular"/>
              </a:defRPr>
            </a:lvl1pPr>
          </a:lstStyle>
          <a:p>
            <a:pPr/>
            <a:r>
              <a:t>Matthew 13:24-30</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03"/>
                                        </p:tgtEl>
                                        <p:attrNameLst>
                                          <p:attrName>style.visibility</p:attrName>
                                        </p:attrNameLst>
                                      </p:cBhvr>
                                      <p:to>
                                        <p:strVal val="visible"/>
                                      </p:to>
                                    </p:set>
                                    <p:animEffect filter="fade" transition="in">
                                      <p:cBhvr>
                                        <p:cTn id="7" dur="1000"/>
                                        <p:tgtEl>
                                          <p:spTgt spid="1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06" name="TextBox 26"/>
          <p:cNvSpPr txBox="1"/>
          <p:nvPr/>
        </p:nvSpPr>
        <p:spPr>
          <a:xfrm>
            <a:off x="558214" y="328930"/>
            <a:ext cx="8027572" cy="62001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2700">
                <a:solidFill>
                  <a:srgbClr val="FFFFFF"/>
                </a:solidFill>
                <a:latin typeface="Open Sans Regular Regular"/>
                <a:ea typeface="Open Sans Regular Regular"/>
                <a:cs typeface="Open Sans Regular Regular"/>
                <a:sym typeface="Open Sans Regular Regular"/>
              </a:defRPr>
            </a:pPr>
            <a:r>
              <a:t>Matthew 12:33-36</a:t>
            </a:r>
          </a:p>
          <a:p>
            <a:pPr>
              <a:defRPr sz="2700">
                <a:solidFill>
                  <a:srgbClr val="FFFFFF"/>
                </a:solidFill>
                <a:latin typeface="Open Sans Regular Regular"/>
                <a:ea typeface="Open Sans Regular Regular"/>
                <a:cs typeface="Open Sans Regular Regular"/>
                <a:sym typeface="Open Sans Regular Regular"/>
              </a:defRPr>
            </a:pPr>
            <a:r>
              <a:t>“Either make the </a:t>
            </a:r>
            <a:r>
              <a:rPr>
                <a:solidFill>
                  <a:srgbClr val="FFFB00"/>
                </a:solidFill>
              </a:rPr>
              <a:t>tree good and its fruit good, or make the tree bad and its fruit bad</a:t>
            </a:r>
            <a:r>
              <a:t>, for the tree is known by its fruit. You brood of vipers! How can you speak good, when you are evil? For out of the abundance of the heart the mouth speaks. The good person out of his good treasure brings forth good, and the evil person out of his evil treasure brings forth evil. I tell you, on the day of judgment people will give account for every careless word they speak, for by your words you will be justified, and by your words you will be condemned.”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8" name="sheep-5929158_1280.jpg" descr="sheep-5929158_1280.jpg"/>
          <p:cNvPicPr>
            <a:picLocks noChangeAspect="1"/>
          </p:cNvPicPr>
          <p:nvPr/>
        </p:nvPicPr>
        <p:blipFill>
          <a:blip r:embed="rId2">
            <a:extLst/>
          </a:blip>
          <a:stretch>
            <a:fillRect/>
          </a:stretch>
        </p:blipFill>
        <p:spPr>
          <a:xfrm>
            <a:off x="-48025" y="-16509"/>
            <a:ext cx="10023298" cy="6891017"/>
          </a:xfrm>
          <a:prstGeom prst="rect">
            <a:avLst/>
          </a:prstGeom>
          <a:ln w="12700">
            <a:miter lim="400000"/>
          </a:ln>
        </p:spPr>
      </p:pic>
      <p:sp>
        <p:nvSpPr>
          <p:cNvPr id="109" name="TextBox 26"/>
          <p:cNvSpPr txBox="1"/>
          <p:nvPr/>
        </p:nvSpPr>
        <p:spPr>
          <a:xfrm>
            <a:off x="1878571" y="554451"/>
            <a:ext cx="5386858" cy="1945641"/>
          </a:xfrm>
          <a:prstGeom prst="rect">
            <a:avLst/>
          </a:prstGeom>
          <a:solidFill>
            <a:srgbClr val="326DA5"/>
          </a:solidFill>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5300">
                <a:solidFill>
                  <a:srgbClr val="FFFFFF"/>
                </a:solidFill>
                <a:latin typeface="Open Sans Regular Regular"/>
                <a:ea typeface="Open Sans Regular Regular"/>
                <a:cs typeface="Open Sans Regular Regular"/>
                <a:sym typeface="Open Sans Regular Regular"/>
              </a:defRPr>
            </a:pPr>
            <a:r>
              <a:t>As a Scattered</a:t>
            </a:r>
          </a:p>
          <a:p>
            <a:pPr algn="ctr">
              <a:defRPr sz="5300">
                <a:solidFill>
                  <a:srgbClr val="FFFFFF"/>
                </a:solidFill>
                <a:latin typeface="Open Sans Regular Regular"/>
                <a:ea typeface="Open Sans Regular Regular"/>
                <a:cs typeface="Open Sans Regular Regular"/>
                <a:sym typeface="Open Sans Regular Regular"/>
              </a:defRPr>
            </a:pPr>
            <a:r>
              <a:t>Flock of Sheep</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12" name="TextBox 26"/>
          <p:cNvSpPr txBox="1"/>
          <p:nvPr/>
        </p:nvSpPr>
        <p:spPr>
          <a:xfrm>
            <a:off x="558214" y="1954530"/>
            <a:ext cx="8027572" cy="29489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300">
                <a:solidFill>
                  <a:srgbClr val="FFFFFF"/>
                </a:solidFill>
                <a:latin typeface="Open Sans Regular Regular"/>
                <a:ea typeface="Open Sans Regular Regular"/>
                <a:cs typeface="Open Sans Regular Regular"/>
                <a:sym typeface="Open Sans Regular Regular"/>
              </a:defRPr>
            </a:pPr>
            <a:r>
              <a:t>Matthew 9:36</a:t>
            </a:r>
          </a:p>
          <a:p>
            <a:pPr>
              <a:defRPr sz="3300">
                <a:solidFill>
                  <a:srgbClr val="FFFFFF"/>
                </a:solidFill>
                <a:latin typeface="Open Sans Regular Regular"/>
                <a:ea typeface="Open Sans Regular Regular"/>
                <a:cs typeface="Open Sans Regular Regular"/>
                <a:sym typeface="Open Sans Regular Regular"/>
              </a:defRPr>
            </a:pPr>
            <a:r>
              <a:t>When he saw the crowds, he had compassion for them, because </a:t>
            </a:r>
            <a:r>
              <a:rPr>
                <a:solidFill>
                  <a:srgbClr val="FFFB00"/>
                </a:solidFill>
              </a:rPr>
              <a:t>they were harassed and helpless, like sheep without a shepherd.</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15" name="TextBox 26"/>
          <p:cNvSpPr txBox="1"/>
          <p:nvPr/>
        </p:nvSpPr>
        <p:spPr>
          <a:xfrm>
            <a:off x="558214" y="1097279"/>
            <a:ext cx="7928487" cy="46634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3300">
                <a:solidFill>
                  <a:srgbClr val="FFFFFF"/>
                </a:solidFill>
                <a:latin typeface="Open Sans Regular Regular"/>
                <a:ea typeface="Open Sans Regular Regular"/>
                <a:cs typeface="Open Sans Regular Regular"/>
                <a:sym typeface="Open Sans Regular Regular"/>
              </a:defRPr>
            </a:pPr>
            <a:r>
              <a:t>Luke 15:3-5</a:t>
            </a:r>
          </a:p>
          <a:p>
            <a:pPr>
              <a:defRPr sz="3300">
                <a:solidFill>
                  <a:srgbClr val="FFFFFF"/>
                </a:solidFill>
                <a:latin typeface="Open Sans Regular Regular"/>
                <a:ea typeface="Open Sans Regular Regular"/>
                <a:cs typeface="Open Sans Regular Regular"/>
                <a:sym typeface="Open Sans Regular Regular"/>
              </a:defRPr>
            </a:pPr>
            <a:r>
              <a:t>So he told them this parable: “What man of you, having a hundred sheep, if he has lost one of them, does not leave the ninety-nine in the open country, and </a:t>
            </a:r>
            <a:r>
              <a:rPr>
                <a:solidFill>
                  <a:srgbClr val="FFFB00"/>
                </a:solidFill>
              </a:rPr>
              <a:t>go after the one that is lost, until he finds it</a:t>
            </a:r>
            <a:r>
              <a:t>? And when he has found it, he lays it on his shoulders, rejoicing.</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7" name="sheep-5929158_1280.jpg" descr="sheep-5929158_1280.jpg"/>
          <p:cNvPicPr>
            <a:picLocks noChangeAspect="1"/>
          </p:cNvPicPr>
          <p:nvPr/>
        </p:nvPicPr>
        <p:blipFill>
          <a:blip r:embed="rId2">
            <a:extLst/>
          </a:blip>
          <a:stretch>
            <a:fillRect/>
          </a:stretch>
        </p:blipFill>
        <p:spPr>
          <a:xfrm>
            <a:off x="-185099" y="-16509"/>
            <a:ext cx="10160372" cy="6985256"/>
          </a:xfrm>
          <a:prstGeom prst="rect">
            <a:avLst/>
          </a:prstGeom>
          <a:ln w="12700">
            <a:miter lim="400000"/>
          </a:ln>
        </p:spPr>
      </p:pic>
      <p:sp>
        <p:nvSpPr>
          <p:cNvPr id="118" name="TextBox 26"/>
          <p:cNvSpPr txBox="1"/>
          <p:nvPr/>
        </p:nvSpPr>
        <p:spPr>
          <a:xfrm>
            <a:off x="1878571" y="554451"/>
            <a:ext cx="5386858" cy="1945641"/>
          </a:xfrm>
          <a:prstGeom prst="rect">
            <a:avLst/>
          </a:prstGeom>
          <a:solidFill>
            <a:srgbClr val="326DA5"/>
          </a:solidFill>
          <a:ln w="12700">
            <a:miter lim="400000"/>
          </a:ln>
          <a:extLst>
            <a:ext uri="{C572A759-6A51-4108-AA02-DFA0A04FC94B}">
              <ma14:wrappingTextBoxFlag xmlns:ma14="http://schemas.microsoft.com/office/mac/drawingml/2011/main" val="1"/>
            </a:ext>
          </a:extLst>
        </p:spPr>
        <p:txBody>
          <a:bodyPr lIns="45719" rIns="45719" anchor="ctr">
            <a:spAutoFit/>
          </a:bodyPr>
          <a:lstStyle/>
          <a:p>
            <a:pPr algn="ctr">
              <a:defRPr sz="5300">
                <a:solidFill>
                  <a:srgbClr val="FFFFFF"/>
                </a:solidFill>
                <a:latin typeface="Open Sans Regular Regular"/>
                <a:ea typeface="Open Sans Regular Regular"/>
                <a:cs typeface="Open Sans Regular Regular"/>
                <a:sym typeface="Open Sans Regular Regular"/>
              </a:defRPr>
            </a:pPr>
            <a:r>
              <a:t>As a Scattered</a:t>
            </a:r>
          </a:p>
          <a:p>
            <a:pPr algn="ctr">
              <a:defRPr sz="5300">
                <a:solidFill>
                  <a:srgbClr val="FFFFFF"/>
                </a:solidFill>
                <a:latin typeface="Open Sans Regular Regular"/>
                <a:ea typeface="Open Sans Regular Regular"/>
                <a:cs typeface="Open Sans Regular Regular"/>
                <a:sym typeface="Open Sans Regular Regular"/>
              </a:defRPr>
            </a:pPr>
            <a:r>
              <a:t>Flock of Sheep</a:t>
            </a:r>
          </a:p>
        </p:txBody>
      </p:sp>
      <p:sp>
        <p:nvSpPr>
          <p:cNvPr id="119" name="TextBox 26"/>
          <p:cNvSpPr txBox="1"/>
          <p:nvPr/>
        </p:nvSpPr>
        <p:spPr>
          <a:xfrm>
            <a:off x="6445865" y="4260710"/>
            <a:ext cx="2161694" cy="713741"/>
          </a:xfrm>
          <a:prstGeom prst="rect">
            <a:avLst/>
          </a:prstGeom>
          <a:solidFill>
            <a:schemeClr val="accent1"/>
          </a:solidFill>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3600">
                <a:solidFill>
                  <a:srgbClr val="FFFFFF"/>
                </a:solidFill>
                <a:latin typeface="Open Sans Regular Regular"/>
                <a:ea typeface="Open Sans Regular Regular"/>
                <a:cs typeface="Open Sans Regular Regular"/>
                <a:sym typeface="Open Sans Regular Regular"/>
              </a:defRPr>
            </a:lvl1pPr>
          </a:lstStyle>
          <a:p>
            <a:pPr/>
            <a:r>
              <a:t>John 10</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19"/>
                                        </p:tgtEl>
                                        <p:attrNameLst>
                                          <p:attrName>style.visibility</p:attrName>
                                        </p:attrNameLst>
                                      </p:cBhvr>
                                      <p:to>
                                        <p:strVal val="visible"/>
                                      </p:to>
                                    </p:set>
                                    <p:animEffect filter="fade" transition="in">
                                      <p:cBhvr>
                                        <p:cTn id="7"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9"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ectangle 2"/>
          <p:cNvSpPr/>
          <p:nvPr/>
        </p:nvSpPr>
        <p:spPr>
          <a:xfrm>
            <a:off x="0" y="-1172"/>
            <a:ext cx="9144001" cy="6860344"/>
          </a:xfrm>
          <a:prstGeom prst="rect">
            <a:avLst/>
          </a:prstGeom>
          <a:solidFill>
            <a:srgbClr val="000000"/>
          </a:solidFill>
          <a:ln w="12700">
            <a:miter lim="400000"/>
          </a:ln>
        </p:spPr>
        <p:txBody>
          <a:bodyPr lIns="45719" rIns="45719" anchor="ctr"/>
          <a:lstStyle/>
          <a:p>
            <a:pPr algn="ctr">
              <a:defRPr>
                <a:solidFill>
                  <a:srgbClr val="FFFFFF"/>
                </a:solidFill>
              </a:defRPr>
            </a:pPr>
          </a:p>
        </p:txBody>
      </p:sp>
      <p:sp>
        <p:nvSpPr>
          <p:cNvPr id="122" name="TextBox 26"/>
          <p:cNvSpPr txBox="1"/>
          <p:nvPr/>
        </p:nvSpPr>
        <p:spPr>
          <a:xfrm>
            <a:off x="396696" y="487680"/>
            <a:ext cx="8350608" cy="58826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p>
            <a:pPr>
              <a:defRPr sz="2800">
                <a:solidFill>
                  <a:srgbClr val="FFFFFF"/>
                </a:solidFill>
                <a:latin typeface="Open Sans Regular Regular"/>
                <a:ea typeface="Open Sans Regular Regular"/>
                <a:cs typeface="Open Sans Regular Regular"/>
                <a:sym typeface="Open Sans Regular Regular"/>
              </a:defRPr>
            </a:pPr>
            <a:r>
              <a:t>Matthew 18:12-15</a:t>
            </a:r>
          </a:p>
          <a:p>
            <a:pPr>
              <a:defRPr sz="2800">
                <a:solidFill>
                  <a:srgbClr val="FFFFFF"/>
                </a:solidFill>
                <a:latin typeface="Open Sans Regular Regular"/>
                <a:ea typeface="Open Sans Regular Regular"/>
                <a:cs typeface="Open Sans Regular Regular"/>
                <a:sym typeface="Open Sans Regular Regular"/>
              </a:defRPr>
            </a:pPr>
            <a:r>
              <a:t>What do you think? If a man has a hundred sheep, and one of them has gone astray, does he not leave the ninety-nine on the mountains and go in search of the one that went astray? And if he finds it, truly, I say to you, he rejoices over it more than over the ninety-nine that never went astray. So it is not the will of my Father who is in heaven that one of these little ones should perish. </a:t>
            </a:r>
            <a:r>
              <a:rPr>
                <a:solidFill>
                  <a:srgbClr val="FFFB00"/>
                </a:solidFill>
              </a:rPr>
              <a:t>If your brother sins against you, go and tell him his fault, between you and him alone. If he listens to you, you have gained your brother. </a:t>
            </a:r>
          </a:p>
        </p:txBody>
      </p:sp>
    </p:spTree>
  </p:cSld>
  <p:clrMapOvr>
    <a:masterClrMapping/>
  </p:clrMapOvr>
  <mc:AlternateContent xmlns:mc="http://schemas.openxmlformats.org/markup-compatibility/2006">
    <mc:Choice xmlns:p14="http://schemas.microsoft.com/office/powerpoint/2010/main" Requires="p14">
      <p:transition spd="med" advClick="1" p14:dur="1000">
        <p:fade thruBlk="1"/>
      </p:transition>
    </mc:Choice>
    <mc:Fallback>
      <p:transition spd="med">
        <p:fade/>
      </p:transition>
    </mc:Fallback>
  </mc:AlternateContent>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