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2" r:id="rId6"/>
    <p:sldId id="261" r:id="rId7"/>
    <p:sldId id="263" r:id="rId8"/>
    <p:sldId id="264" r:id="rId9"/>
    <p:sldId id="265" r:id="rId10"/>
    <p:sldId id="266" r:id="rId11"/>
    <p:sldId id="268" r:id="rId12"/>
    <p:sldId id="267" r:id="rId13"/>
    <p:sldId id="269" r:id="rId14"/>
    <p:sldId id="270" r:id="rId15"/>
    <p:sldId id="272" r:id="rId16"/>
    <p:sldId id="271"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D714BB-DA3A-41D8-BE38-FCDDD0B26982}"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714BB-DA3A-41D8-BE38-FCDDD0B26982}"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714BB-DA3A-41D8-BE38-FCDDD0B26982}"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D714BB-DA3A-41D8-BE38-FCDDD0B26982}"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D714BB-DA3A-41D8-BE38-FCDDD0B26982}" type="datetimeFigureOut">
              <a:rPr lang="en-US" smtClean="0"/>
              <a:t>6/7/2020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D714BB-DA3A-41D8-BE38-FCDDD0B26982}"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D714BB-DA3A-41D8-BE38-FCDDD0B26982}" type="datetimeFigureOut">
              <a:rPr lang="en-US" smtClean="0"/>
              <a:t>6/7/2020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D714BB-DA3A-41D8-BE38-FCDDD0B26982}" type="datetimeFigureOut">
              <a:rPr lang="en-US" smtClean="0"/>
              <a:t>6/7/2020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D714BB-DA3A-41D8-BE38-FCDDD0B26982}" type="datetimeFigureOut">
              <a:rPr lang="en-US" smtClean="0"/>
              <a:t>6/7/2020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714BB-DA3A-41D8-BE38-FCDDD0B26982}"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714BB-DA3A-41D8-BE38-FCDDD0B26982}" type="datetimeFigureOut">
              <a:rPr lang="en-US" smtClean="0"/>
              <a:t>6/7/2020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FB93-2B84-46D3-9DC9-847AA0C504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D714BB-DA3A-41D8-BE38-FCDDD0B26982}" type="datetimeFigureOut">
              <a:rPr lang="en-US" smtClean="0"/>
              <a:t>6/7/2020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6FB93-2B84-46D3-9DC9-847AA0C504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295400"/>
            <a:ext cx="9144000" cy="4339650"/>
          </a:xfrm>
          <a:prstGeom prst="rect">
            <a:avLst/>
          </a:prstGeom>
          <a:noFill/>
        </p:spPr>
        <p:txBody>
          <a:bodyPr wrap="square" rtlCol="0">
            <a:spAutoFit/>
          </a:bodyPr>
          <a:lstStyle/>
          <a:p>
            <a:pPr algn="ctr"/>
            <a:r>
              <a:rPr lang="en-US" sz="138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Listening</a:t>
            </a:r>
          </a:p>
          <a:p>
            <a:pPr algn="ctr"/>
            <a:r>
              <a:rPr lang="en-US" sz="138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&amp; Talking</a:t>
            </a:r>
            <a:endParaRPr lang="en-US" sz="138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457200"/>
            <a:ext cx="8382000" cy="6001643"/>
          </a:xfrm>
          <a:prstGeom prst="rect">
            <a:avLst/>
          </a:prstGeom>
          <a:noFill/>
        </p:spPr>
        <p:txBody>
          <a:bodyPr wrap="square" rtlCol="0">
            <a:spAutoFit/>
          </a:bodyPr>
          <a:lstStyle/>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Romans 15:15-16</a:t>
            </a:r>
          </a:p>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Rejoice with those who rejoice, weep with those who weep. Live in harmony with one another. Do not be haughty, but associate with the lowly. Never be wise in your own sight. </a:t>
            </a:r>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3581400"/>
            <a:ext cx="8382000" cy="923330"/>
          </a:xfrm>
          <a:prstGeom prst="rect">
            <a:avLst/>
          </a:prstGeom>
          <a:noFill/>
        </p:spPr>
        <p:txBody>
          <a:bodyPr wrap="square" rtlCol="0">
            <a:spAutoFit/>
          </a:bodyPr>
          <a:lstStyle/>
          <a:p>
            <a:pPr algn="ctr"/>
            <a:r>
              <a:rPr lang="en-US" sz="5400" dirty="0" smtClean="0">
                <a:uFillTx/>
                <a:latin typeface="Open Sans" panose="020B0606030504020204" pitchFamily="34" charset="0"/>
                <a:ea typeface="Open Sans" panose="020B0606030504020204" pitchFamily="34" charset="0"/>
                <a:cs typeface="Open Sans" panose="020B0606030504020204" pitchFamily="34" charset="0"/>
              </a:rPr>
              <a:t>Philippians 2:3-4</a:t>
            </a:r>
          </a:p>
        </p:txBody>
      </p:sp>
      <p:sp>
        <p:nvSpPr>
          <p:cNvPr id="3" name="TextBox 2"/>
          <p:cNvSpPr txBox="1">
            <a:spLocks/>
          </p:cNvSpPr>
          <p:nvPr/>
        </p:nvSpPr>
        <p:spPr>
          <a:xfrm>
            <a:off x="381000" y="2362200"/>
            <a:ext cx="8382000" cy="923330"/>
          </a:xfrm>
          <a:prstGeom prst="rect">
            <a:avLst/>
          </a:prstGeom>
          <a:noFill/>
        </p:spPr>
        <p:txBody>
          <a:bodyPr wrap="square" rtlCol="0">
            <a:spAutoFit/>
          </a:bodyPr>
          <a:lstStyle/>
          <a:p>
            <a:pPr algn="ctr"/>
            <a:r>
              <a:rPr lang="en-US" sz="5400" dirty="0" smtClean="0">
                <a:uFillTx/>
                <a:latin typeface="Open Sans" panose="020B0606030504020204" pitchFamily="34" charset="0"/>
                <a:ea typeface="Open Sans" panose="020B0606030504020204" pitchFamily="34" charset="0"/>
                <a:cs typeface="Open Sans" panose="020B0606030504020204" pitchFamily="34" charset="0"/>
              </a:rPr>
              <a:t>Hebrews 2:14-18</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1906012"/>
            <a:ext cx="8382000" cy="3046988"/>
          </a:xfrm>
          <a:prstGeom prst="rect">
            <a:avLst/>
          </a:prstGeom>
          <a:noFill/>
        </p:spPr>
        <p:txBody>
          <a:bodyPr wrap="square" rtlCol="0">
            <a:spAutoFit/>
          </a:bodyPr>
          <a:lstStyle/>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Galatians 6:1</a:t>
            </a:r>
          </a:p>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Bear one another's burdens, and so fulfill the law of Christ.</a:t>
            </a:r>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399157"/>
            <a:ext cx="9144000" cy="6001643"/>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3. Consider how my opinions may affect others</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3581400"/>
            <a:ext cx="8382000" cy="923330"/>
          </a:xfrm>
          <a:prstGeom prst="rect">
            <a:avLst/>
          </a:prstGeom>
          <a:noFill/>
        </p:spPr>
        <p:txBody>
          <a:bodyPr wrap="square" rtlCol="0">
            <a:spAutoFit/>
          </a:bodyPr>
          <a:lstStyle/>
          <a:p>
            <a:pPr algn="ctr"/>
            <a:r>
              <a:rPr lang="en-US" sz="5400" dirty="0" smtClean="0">
                <a:uFillTx/>
                <a:latin typeface="Open Sans" panose="020B0606030504020204" pitchFamily="34" charset="0"/>
                <a:ea typeface="Open Sans" panose="020B0606030504020204" pitchFamily="34" charset="0"/>
                <a:cs typeface="Open Sans" panose="020B0606030504020204" pitchFamily="34" charset="0"/>
              </a:rPr>
              <a:t>1 Corinthians 9:19-23</a:t>
            </a:r>
          </a:p>
        </p:txBody>
      </p:sp>
      <p:sp>
        <p:nvSpPr>
          <p:cNvPr id="3" name="TextBox 2"/>
          <p:cNvSpPr txBox="1">
            <a:spLocks/>
          </p:cNvSpPr>
          <p:nvPr/>
        </p:nvSpPr>
        <p:spPr>
          <a:xfrm>
            <a:off x="381000" y="2362200"/>
            <a:ext cx="8382000" cy="923330"/>
          </a:xfrm>
          <a:prstGeom prst="rect">
            <a:avLst/>
          </a:prstGeom>
          <a:noFill/>
        </p:spPr>
        <p:txBody>
          <a:bodyPr wrap="square" rtlCol="0">
            <a:spAutoFit/>
          </a:bodyPr>
          <a:lstStyle/>
          <a:p>
            <a:pPr algn="ctr"/>
            <a:r>
              <a:rPr lang="en-US" sz="5400" dirty="0" smtClean="0">
                <a:uFillTx/>
                <a:latin typeface="Open Sans" panose="020B0606030504020204" pitchFamily="34" charset="0"/>
                <a:ea typeface="Open Sans" panose="020B0606030504020204" pitchFamily="34" charset="0"/>
                <a:cs typeface="Open Sans" panose="020B0606030504020204" pitchFamily="34" charset="0"/>
              </a:rPr>
              <a:t>1 Corinthians 8:4-9</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p:cNvSpPr>
          <p:nvPr/>
        </p:nvSpPr>
        <p:spPr>
          <a:xfrm>
            <a:off x="0" y="0"/>
            <a:ext cx="9144000" cy="685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extBox 1"/>
          <p:cNvSpPr txBox="1">
            <a:spLocks/>
          </p:cNvSpPr>
          <p:nvPr/>
        </p:nvSpPr>
        <p:spPr>
          <a:xfrm>
            <a:off x="381000" y="1391483"/>
            <a:ext cx="8382000" cy="5078313"/>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A fool takes no pleasure in understanding,</a:t>
            </a:r>
            <a:br>
              <a:rPr lang="en-US" sz="5400" dirty="0" smtClean="0">
                <a:uFillTx/>
                <a:latin typeface="Open Sans" panose="020B0606030504020204" pitchFamily="34" charset="0"/>
                <a:ea typeface="Open Sans" panose="020B0606030504020204" pitchFamily="34" charset="0"/>
                <a:cs typeface="Open Sans" panose="020B0606030504020204" pitchFamily="34" charset="0"/>
              </a:rPr>
            </a:br>
            <a:r>
              <a:rPr lang="en-US" sz="5400" dirty="0" smtClean="0">
                <a:uFillTx/>
                <a:latin typeface="Open Sans" panose="020B0606030504020204" pitchFamily="34" charset="0"/>
                <a:ea typeface="Open Sans" panose="020B0606030504020204" pitchFamily="34" charset="0"/>
                <a:cs typeface="Open Sans" panose="020B0606030504020204" pitchFamily="34" charset="0"/>
              </a:rPr>
              <a:t>but only in expressing his opinion.</a:t>
            </a:r>
          </a:p>
          <a:p>
            <a:endParaRPr lang="en-US" sz="5400" dirty="0" smtClean="0">
              <a:uFillTx/>
              <a:latin typeface="Open Sans" panose="020B0606030504020204" pitchFamily="34" charset="0"/>
              <a:ea typeface="Open Sans" panose="020B0606030504020204" pitchFamily="34" charset="0"/>
              <a:cs typeface="Open Sans" panose="020B0606030504020204" pitchFamily="34" charset="0"/>
            </a:endParaRPr>
          </a:p>
          <a:p>
            <a:pPr algn="r"/>
            <a:r>
              <a:rPr lang="en-US" sz="5400" dirty="0" smtClean="0">
                <a:latin typeface="Open Sans" panose="020B0606030504020204" pitchFamily="34" charset="0"/>
                <a:ea typeface="Open Sans" panose="020B0606030504020204" pitchFamily="34" charset="0"/>
                <a:cs typeface="Open Sans" panose="020B0606030504020204" pitchFamily="34" charset="0"/>
              </a:rPr>
              <a:t>– </a:t>
            </a:r>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18:2</a:t>
            </a:r>
          </a:p>
        </p:txBody>
      </p:sp>
      <p:sp>
        <p:nvSpPr>
          <p:cNvPr id="3" name="Oval 2"/>
          <p:cNvSpPr/>
          <p:nvPr/>
        </p:nvSpPr>
        <p:spPr>
          <a:xfrm>
            <a:off x="1066800" y="2209800"/>
            <a:ext cx="5029200" cy="9144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1000" y="3962400"/>
            <a:ext cx="2743200" cy="8382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295400"/>
            <a:ext cx="9144000" cy="4524315"/>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How to</a:t>
            </a:r>
            <a:b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b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Express My Opinion</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982212"/>
            <a:ext cx="9144000" cy="3046988"/>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1. Consider</a:t>
            </a:r>
            <a:b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b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My Goal</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a:spLocks/>
          </p:cNvSpPr>
          <p:nvPr/>
        </p:nvSpPr>
        <p:spPr>
          <a:xfrm>
            <a:off x="381000" y="2971800"/>
            <a:ext cx="8382000" cy="923330"/>
          </a:xfrm>
          <a:prstGeom prst="rect">
            <a:avLst/>
          </a:prstGeom>
          <a:noFill/>
        </p:spPr>
        <p:txBody>
          <a:bodyPr wrap="square" rtlCol="0">
            <a:spAutoFit/>
          </a:bodyPr>
          <a:lstStyle/>
          <a:p>
            <a:pPr algn="ctr"/>
            <a:r>
              <a:rPr lang="en-US" sz="5400" dirty="0" smtClean="0">
                <a:uFillTx/>
                <a:latin typeface="Open Sans" panose="020B0606030504020204" pitchFamily="34" charset="0"/>
                <a:ea typeface="Open Sans" panose="020B0606030504020204" pitchFamily="34" charset="0"/>
                <a:cs typeface="Open Sans" panose="020B0606030504020204" pitchFamily="34" charset="0"/>
              </a:rPr>
              <a:t>Romans 14:1, 15:1-6</a:t>
            </a:r>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266885"/>
            <a:ext cx="9144000" cy="4524315"/>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2. Express Opinion With Love</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p:cNvSpPr>
          <p:nvPr/>
        </p:nvSpPr>
        <p:spPr>
          <a:xfrm>
            <a:off x="0" y="0"/>
            <a:ext cx="9144000" cy="6858000"/>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extBox 1"/>
          <p:cNvSpPr txBox="1">
            <a:spLocks/>
          </p:cNvSpPr>
          <p:nvPr/>
        </p:nvSpPr>
        <p:spPr>
          <a:xfrm>
            <a:off x="381000" y="1391483"/>
            <a:ext cx="8382000" cy="5078313"/>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A fool takes no pleasure in understanding,</a:t>
            </a:r>
            <a:br>
              <a:rPr lang="en-US" sz="5400" dirty="0" smtClean="0">
                <a:uFillTx/>
                <a:latin typeface="Open Sans" panose="020B0606030504020204" pitchFamily="34" charset="0"/>
                <a:ea typeface="Open Sans" panose="020B0606030504020204" pitchFamily="34" charset="0"/>
                <a:cs typeface="Open Sans" panose="020B0606030504020204" pitchFamily="34" charset="0"/>
              </a:rPr>
            </a:br>
            <a:r>
              <a:rPr lang="en-US" sz="5400" dirty="0" smtClean="0">
                <a:uFillTx/>
                <a:latin typeface="Open Sans" panose="020B0606030504020204" pitchFamily="34" charset="0"/>
                <a:ea typeface="Open Sans" panose="020B0606030504020204" pitchFamily="34" charset="0"/>
                <a:cs typeface="Open Sans" panose="020B0606030504020204" pitchFamily="34" charset="0"/>
              </a:rPr>
              <a:t>but only in expressing his opinion.</a:t>
            </a:r>
          </a:p>
          <a:p>
            <a:endParaRPr lang="en-US" sz="5400" dirty="0" smtClean="0">
              <a:uFillTx/>
              <a:latin typeface="Open Sans" panose="020B0606030504020204" pitchFamily="34" charset="0"/>
              <a:ea typeface="Open Sans" panose="020B0606030504020204" pitchFamily="34" charset="0"/>
              <a:cs typeface="Open Sans" panose="020B0606030504020204" pitchFamily="34" charset="0"/>
            </a:endParaRPr>
          </a:p>
          <a:p>
            <a:pPr algn="r"/>
            <a:r>
              <a:rPr lang="en-US" sz="5400" dirty="0" smtClean="0">
                <a:latin typeface="Open Sans" panose="020B0606030504020204" pitchFamily="34" charset="0"/>
                <a:ea typeface="Open Sans" panose="020B0606030504020204" pitchFamily="34" charset="0"/>
                <a:cs typeface="Open Sans" panose="020B0606030504020204" pitchFamily="34" charset="0"/>
              </a:rPr>
              <a:t>– </a:t>
            </a:r>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18:2</a:t>
            </a:r>
          </a:p>
        </p:txBody>
      </p:sp>
      <p:sp>
        <p:nvSpPr>
          <p:cNvPr id="3" name="Oval 2"/>
          <p:cNvSpPr/>
          <p:nvPr/>
        </p:nvSpPr>
        <p:spPr>
          <a:xfrm>
            <a:off x="1066800" y="2209800"/>
            <a:ext cx="5029200" cy="9144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81000" y="3962400"/>
            <a:ext cx="2743200" cy="838200"/>
          </a:xfrm>
          <a:prstGeom prst="ellipse">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76200"/>
            <a:ext cx="8382000" cy="6740307"/>
          </a:xfrm>
          <a:prstGeom prst="rect">
            <a:avLst/>
          </a:prstGeom>
          <a:noFill/>
        </p:spPr>
        <p:txBody>
          <a:bodyPr wrap="square" rtlCol="0">
            <a:spAutoFit/>
          </a:bodyPr>
          <a:lstStyle/>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Colossians 4:5-6</a:t>
            </a:r>
          </a:p>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Walk in wisdom toward outsiders, making the best use of the time.</a:t>
            </a:r>
            <a:br>
              <a:rPr lang="en-US" sz="4800" dirty="0" smtClean="0">
                <a:uFillTx/>
                <a:latin typeface="Open Sans" panose="020B0606030504020204" pitchFamily="34" charset="0"/>
                <a:ea typeface="Open Sans" panose="020B0606030504020204" pitchFamily="34" charset="0"/>
                <a:cs typeface="Open Sans" panose="020B0606030504020204" pitchFamily="34" charset="0"/>
              </a:rPr>
            </a:br>
            <a:r>
              <a:rPr lang="en-US" sz="4800" dirty="0" smtClean="0">
                <a:uFillTx/>
                <a:latin typeface="Open Sans" panose="020B0606030504020204" pitchFamily="34" charset="0"/>
                <a:ea typeface="Open Sans" panose="020B0606030504020204" pitchFamily="34" charset="0"/>
                <a:cs typeface="Open Sans" panose="020B0606030504020204" pitchFamily="34" charset="0"/>
              </a:rPr>
              <a:t>Let your speech always be gracious, seasoned with salt, so that you may know how you ought to answer each person.</a:t>
            </a:r>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685800"/>
            <a:ext cx="8382000" cy="5262979"/>
          </a:xfrm>
          <a:prstGeom prst="rect">
            <a:avLst/>
          </a:prstGeom>
          <a:noFill/>
        </p:spPr>
        <p:txBody>
          <a:bodyPr wrap="square" rtlCol="0">
            <a:spAutoFit/>
          </a:bodyPr>
          <a:lstStyle/>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1 Peter 3:15</a:t>
            </a:r>
          </a:p>
          <a:p>
            <a:r>
              <a:rPr lang="en-US" sz="4800" dirty="0" smtClean="0">
                <a:uFillTx/>
                <a:latin typeface="Open Sans" panose="020B0606030504020204" pitchFamily="34" charset="0"/>
                <a:ea typeface="Open Sans" panose="020B0606030504020204" pitchFamily="34" charset="0"/>
                <a:cs typeface="Open Sans" panose="020B0606030504020204" pitchFamily="34" charset="0"/>
              </a:rPr>
              <a:t>…always being prepared to make a defense to anyone who asks you for a reason for the hope that is in you; yet do it with gentleness and respect,</a:t>
            </a:r>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p:cNvSpPr>
          <p:nvPr/>
        </p:nvSpPr>
        <p:spPr>
          <a:xfrm>
            <a:off x="0" y="304800"/>
            <a:ext cx="9144000" cy="2800767"/>
          </a:xfrm>
          <a:prstGeom prst="rect">
            <a:avLst/>
          </a:prstGeom>
          <a:noFill/>
        </p:spPr>
        <p:txBody>
          <a:bodyPr wrap="square" rtlCol="0">
            <a:spAutoFit/>
          </a:bodyPr>
          <a:lstStyle/>
          <a:p>
            <a:pPr algn="ctr"/>
            <a:r>
              <a:rPr lang="en-US" sz="8800" dirty="0" smtClean="0">
                <a:uFillTx/>
                <a:latin typeface="Open Sans" panose="020B0606030504020204" pitchFamily="34" charset="0"/>
                <a:ea typeface="Open Sans" panose="020B0606030504020204" pitchFamily="34" charset="0"/>
                <a:cs typeface="Open Sans" panose="020B0606030504020204" pitchFamily="34" charset="0"/>
              </a:rPr>
              <a:t>A Great</a:t>
            </a:r>
            <a:br>
              <a:rPr lang="en-US" sz="8800" dirty="0" smtClean="0">
                <a:uFillTx/>
                <a:latin typeface="Open Sans" panose="020B0606030504020204" pitchFamily="34" charset="0"/>
                <a:ea typeface="Open Sans" panose="020B0606030504020204" pitchFamily="34" charset="0"/>
                <a:cs typeface="Open Sans" panose="020B0606030504020204" pitchFamily="34" charset="0"/>
              </a:rPr>
            </a:br>
            <a:r>
              <a:rPr lang="en-US" sz="8800" dirty="0" smtClean="0">
                <a:uFillTx/>
                <a:latin typeface="Open Sans" panose="020B0606030504020204" pitchFamily="34" charset="0"/>
                <a:ea typeface="Open Sans" panose="020B0606030504020204" pitchFamily="34" charset="0"/>
                <a:cs typeface="Open Sans" panose="020B0606030504020204" pitchFamily="34" charset="0"/>
              </a:rPr>
              <a:t>Example of This</a:t>
            </a:r>
            <a:endParaRPr lang="en-US" sz="8800" dirty="0">
              <a:uFillTx/>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p:cNvSpPr txBox="1">
            <a:spLocks/>
          </p:cNvSpPr>
          <p:nvPr/>
        </p:nvSpPr>
        <p:spPr>
          <a:xfrm>
            <a:off x="0" y="4038600"/>
            <a:ext cx="9144000" cy="1323439"/>
          </a:xfrm>
          <a:prstGeom prst="rect">
            <a:avLst/>
          </a:prstGeom>
          <a:noFill/>
        </p:spPr>
        <p:txBody>
          <a:bodyPr wrap="square" rtlCol="0">
            <a:spAutoFit/>
          </a:bodyPr>
          <a:lstStyle/>
          <a:p>
            <a:pPr algn="ctr"/>
            <a:r>
              <a:rPr lang="en-US" sz="8000" dirty="0" smtClean="0">
                <a:uFillTx/>
                <a:latin typeface="Open Sans" panose="020B0606030504020204" pitchFamily="34" charset="0"/>
                <a:ea typeface="Open Sans" panose="020B0606030504020204" pitchFamily="34" charset="0"/>
                <a:cs typeface="Open Sans" panose="020B0606030504020204" pitchFamily="34" charset="0"/>
              </a:rPr>
              <a:t>Acts 17:16-31</a:t>
            </a:r>
            <a:endParaRPr lang="en-US" sz="8000" dirty="0">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extBox 1"/>
          <p:cNvSpPr txBox="1">
            <a:spLocks/>
          </p:cNvSpPr>
          <p:nvPr/>
        </p:nvSpPr>
        <p:spPr>
          <a:xfrm>
            <a:off x="381000" y="1548348"/>
            <a:ext cx="8382000" cy="3785652"/>
          </a:xfrm>
          <a:prstGeom prst="rect">
            <a:avLst/>
          </a:prstGeom>
          <a:noFill/>
        </p:spPr>
        <p:txBody>
          <a:bodyPr wrap="square" rtlCol="0">
            <a:spAutoFit/>
          </a:bodyPr>
          <a:lstStyle/>
          <a:p>
            <a:r>
              <a:rPr lang="en-US" sz="48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Know this, my beloved brothers: let every person be quick to hear, slow to speak, slow to anger;</a:t>
            </a:r>
          </a:p>
          <a:p>
            <a:pPr algn="r"/>
            <a:r>
              <a:rPr lang="en-US" sz="480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US" sz="48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James 1:19</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829812"/>
            <a:ext cx="9144000" cy="3046988"/>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How to Understand</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2667000"/>
            <a:ext cx="9144000" cy="1569660"/>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1. Listen a Lot</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1391483"/>
            <a:ext cx="8382000" cy="3416320"/>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18:13</a:t>
            </a:r>
          </a:p>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If one gives an answer before he hears, it is his folly and shame.</a:t>
            </a: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1391483"/>
            <a:ext cx="8382000" cy="4247317"/>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12:15</a:t>
            </a:r>
          </a:p>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The way of a fool is right in his own eyes, but a wise man listens to advice.</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1391483"/>
            <a:ext cx="8382000" cy="4247317"/>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19:20</a:t>
            </a:r>
          </a:p>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Listen to advice and accept instruction, that you may gain wisdom in the future.</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381000" y="1391483"/>
            <a:ext cx="8382000" cy="4247317"/>
          </a:xfrm>
          <a:prstGeom prst="rect">
            <a:avLst/>
          </a:prstGeom>
          <a:noFill/>
        </p:spPr>
        <p:txBody>
          <a:bodyPr wrap="square" rtlCol="0">
            <a:spAutoFit/>
          </a:bodyPr>
          <a:lstStyle/>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Proverbs 10:8</a:t>
            </a:r>
          </a:p>
          <a:p>
            <a:r>
              <a:rPr lang="en-US" sz="5400" dirty="0" smtClean="0">
                <a:uFillTx/>
                <a:latin typeface="Open Sans" panose="020B0606030504020204" pitchFamily="34" charset="0"/>
                <a:ea typeface="Open Sans" panose="020B0606030504020204" pitchFamily="34" charset="0"/>
                <a:cs typeface="Open Sans" panose="020B0606030504020204" pitchFamily="34" charset="0"/>
              </a:rPr>
              <a:t>The wise of heart will receive commandments, but a babbling fool will come to ruin.</a:t>
            </a: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0" y="0"/>
            <a:ext cx="9144000" cy="685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2" name="TextBox 21"/>
          <p:cNvSpPr txBox="1">
            <a:spLocks/>
          </p:cNvSpPr>
          <p:nvPr/>
        </p:nvSpPr>
        <p:spPr>
          <a:xfrm>
            <a:off x="0" y="1905000"/>
            <a:ext cx="9144000" cy="3046988"/>
          </a:xfrm>
          <a:prstGeom prst="rect">
            <a:avLst/>
          </a:prstGeom>
          <a:noFill/>
        </p:spPr>
        <p:txBody>
          <a:bodyPr wrap="square" rtlCol="0">
            <a:spAutoFit/>
          </a:bodyPr>
          <a:lstStyle/>
          <a:p>
            <a:pPr algn="ctr"/>
            <a:r>
              <a:rPr lang="en-US" sz="9600" dirty="0" smtClean="0">
                <a:solidFill>
                  <a:schemeClr val="bg1"/>
                </a:solidFill>
                <a:uFillTx/>
                <a:latin typeface="Open Sans" panose="020B0606030504020204" pitchFamily="34" charset="0"/>
                <a:ea typeface="Open Sans" panose="020B0606030504020204" pitchFamily="34" charset="0"/>
                <a:cs typeface="Open Sans" panose="020B0606030504020204" pitchFamily="34" charset="0"/>
              </a:rPr>
              <a:t>2. Develop Empathy</a:t>
            </a:r>
            <a:endParaRPr lang="en-US" sz="9600" dirty="0">
              <a:solidFill>
                <a:schemeClr val="bg1"/>
              </a:solidFill>
              <a:uFillTx/>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233</Words>
  <Application>Microsoft Office PowerPoint</Application>
  <PresentationFormat>On-screen Show (4:3)</PresentationFormat>
  <Paragraphs>40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Rebekah Williams</dc:creator>
  <cp:lastModifiedBy>Rebekah Williams</cp:lastModifiedBy>
  <cp:revision>21</cp:revision>
  <dcterms:created xsi:type="dcterms:W3CDTF">2020-06-07T19:35:41Z</dcterms:created>
  <dcterms:modified xsi:type="dcterms:W3CDTF">2020-06-07T20:08:58Z</dcterms:modified>
</cp:coreProperties>
</file>