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69" r:id="rId5"/>
    <p:sldId id="258" r:id="rId6"/>
    <p:sldId id="259" r:id="rId7"/>
    <p:sldId id="260" r:id="rId8"/>
    <p:sldId id="261" r:id="rId9"/>
    <p:sldId id="270" r:id="rId10"/>
    <p:sldId id="263" r:id="rId11"/>
    <p:sldId id="262" r:id="rId12"/>
    <p:sldId id="271" r:id="rId13"/>
    <p:sldId id="264" r:id="rId14"/>
    <p:sldId id="272" r:id="rId15"/>
    <p:sldId id="266" r:id="rId16"/>
    <p:sldId id="265" r:id="rId17"/>
    <p:sldId id="267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200" y="-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3DD0-A529-4E74-918F-11FC89C516C4}" type="datetimeFigureOut">
              <a:rPr lang="en-US" smtClean="0"/>
              <a:t>3/23/2019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DF48-A750-405F-B6B6-E8CE943A4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3DD0-A529-4E74-918F-11FC89C516C4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DF48-A750-405F-B6B6-E8CE943A4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3DD0-A529-4E74-918F-11FC89C516C4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DF48-A750-405F-B6B6-E8CE943A4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3DD0-A529-4E74-918F-11FC89C516C4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DF48-A750-405F-B6B6-E8CE943A4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3DD0-A529-4E74-918F-11FC89C516C4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DF48-A750-405F-B6B6-E8CE943A4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3DD0-A529-4E74-918F-11FC89C516C4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DF48-A750-405F-B6B6-E8CE943A4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3DD0-A529-4E74-918F-11FC89C516C4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DF48-A750-405F-B6B6-E8CE943A4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3DD0-A529-4E74-918F-11FC89C516C4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DF48-A750-405F-B6B6-E8CE943A4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3DD0-A529-4E74-918F-11FC89C516C4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DF48-A750-405F-B6B6-E8CE943A4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3DD0-A529-4E74-918F-11FC89C516C4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DF48-A750-405F-B6B6-E8CE943A4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E3DD0-A529-4E74-918F-11FC89C516C4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2DF48-A750-405F-B6B6-E8CE943A4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E3DD0-A529-4E74-918F-11FC89C516C4}" type="datetimeFigureOut">
              <a:rPr lang="en-US" smtClean="0"/>
              <a:t>3/23/2019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2DF48-A750-405F-B6B6-E8CE943A4F6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846921"/>
            <a:ext cx="76962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How Churches Grow</a:t>
            </a:r>
            <a:endParaRPr lang="en-US" sz="115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balwil\Dropbox\Bamboo Paper\Photo Mar 23, 10 45 53 PM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8458200" cy="6343650"/>
          </a:xfrm>
          <a:prstGeom prst="rect">
            <a:avLst/>
          </a:prstGeom>
          <a:noFill/>
        </p:spPr>
      </p:pic>
      <p:pic>
        <p:nvPicPr>
          <p:cNvPr id="3" name="Picture 2" descr="C:\Users\rebalwil\Dropbox\Bamboo Paper\Photo Mar 23, 10 45 55 PM.png"/>
          <p:cNvPicPr>
            <a:picLocks noChangeAspect="1" noChangeArrowheads="1"/>
          </p:cNvPicPr>
          <p:nvPr/>
        </p:nvPicPr>
        <p:blipFill>
          <a:blip r:embed="rId3" cstate="print"/>
          <a:srcRect l="22266" t="16406" r="21484" b="8593"/>
          <a:stretch>
            <a:fillRect/>
          </a:stretch>
        </p:blipFill>
        <p:spPr bwMode="auto">
          <a:xfrm>
            <a:off x="-457200" y="2057400"/>
            <a:ext cx="3276600" cy="3276600"/>
          </a:xfrm>
          <a:prstGeom prst="rect">
            <a:avLst/>
          </a:prstGeom>
          <a:noFill/>
        </p:spPr>
      </p:pic>
      <p:pic>
        <p:nvPicPr>
          <p:cNvPr id="5122" name="Picture 2" descr="C:\Users\rebalwil\Dropbox\Bamboo Paper\Photo Mar 23, 10 45 55 PM (1).png"/>
          <p:cNvPicPr>
            <a:picLocks noChangeAspect="1" noChangeArrowheads="1"/>
          </p:cNvPicPr>
          <p:nvPr/>
        </p:nvPicPr>
        <p:blipFill>
          <a:blip r:embed="rId4" cstate="print"/>
          <a:srcRect l="38170" t="32143" r="28348" b="15179"/>
          <a:stretch>
            <a:fillRect/>
          </a:stretch>
        </p:blipFill>
        <p:spPr bwMode="auto">
          <a:xfrm>
            <a:off x="6324600" y="1786128"/>
            <a:ext cx="3200400" cy="3776472"/>
          </a:xfrm>
          <a:prstGeom prst="rect">
            <a:avLst/>
          </a:prstGeom>
          <a:noFill/>
        </p:spPr>
      </p:pic>
      <p:sp>
        <p:nvSpPr>
          <p:cNvPr id="5" name="Bent Arrow 4"/>
          <p:cNvSpPr/>
          <p:nvPr/>
        </p:nvSpPr>
        <p:spPr>
          <a:xfrm>
            <a:off x="1371600" y="1524000"/>
            <a:ext cx="2590800" cy="1219200"/>
          </a:xfrm>
          <a:prstGeom prst="bentArrow">
            <a:avLst>
              <a:gd name="adj1" fmla="val 25000"/>
              <a:gd name="adj2" fmla="val 34052"/>
              <a:gd name="adj3" fmla="val 49569"/>
              <a:gd name="adj4" fmla="val 4375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Bent Arrow 5"/>
          <p:cNvSpPr/>
          <p:nvPr/>
        </p:nvSpPr>
        <p:spPr>
          <a:xfrm flipH="1">
            <a:off x="4724400" y="1524000"/>
            <a:ext cx="3048000" cy="1219200"/>
          </a:xfrm>
          <a:prstGeom prst="bentArrow">
            <a:avLst>
              <a:gd name="adj1" fmla="val 25000"/>
              <a:gd name="adj2" fmla="val 34052"/>
              <a:gd name="adj3" fmla="val 49569"/>
              <a:gd name="adj4" fmla="val 43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ebalwil\Dropbox\Bamboo Paper\Photo Mar 23, 10 45 56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304800"/>
            <a:ext cx="9601200" cy="72009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609600" y="0"/>
            <a:ext cx="5486400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00600" y="0"/>
            <a:ext cx="5486400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828800" y="4038600"/>
            <a:ext cx="5486400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57600" y="4038600"/>
            <a:ext cx="5486400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3048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5. Making the relationship active</a:t>
            </a:r>
            <a:endParaRPr lang="en-US" sz="4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2133600"/>
            <a:ext cx="7696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The Captive Church</a:t>
            </a:r>
            <a:endParaRPr lang="en-US" sz="88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ebalwil\Dropbox\Bamboo Paper\Photo Mar 23, 10 45 53 PM (1).png"/>
          <p:cNvPicPr>
            <a:picLocks noChangeAspect="1" noChangeArrowheads="1"/>
          </p:cNvPicPr>
          <p:nvPr/>
        </p:nvPicPr>
        <p:blipFill>
          <a:blip r:embed="rId2" cstate="print"/>
          <a:srcRect l="24658" r="30137"/>
          <a:stretch>
            <a:fillRect/>
          </a:stretch>
        </p:blipFill>
        <p:spPr bwMode="auto">
          <a:xfrm>
            <a:off x="0" y="3143250"/>
            <a:ext cx="2514600" cy="4171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3048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Philosophy</a:t>
            </a:r>
            <a:b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&amp; Human Tradition</a:t>
            </a:r>
            <a:endParaRPr lang="en-US" sz="5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1676400" y="2362200"/>
            <a:ext cx="2667000" cy="1828800"/>
          </a:xfrm>
          <a:prstGeom prst="wedgeEllipseCallout">
            <a:avLst>
              <a:gd name="adj1" fmla="val -47434"/>
              <a:gd name="adj2" fmla="val 5301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 think…</a:t>
            </a:r>
            <a:endParaRPr lang="en-US" sz="3600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ebalwil\Dropbox\Bamboo Paper\Photo Mar 23, 10 45 53 PM (1).png"/>
          <p:cNvPicPr>
            <a:picLocks noChangeAspect="1" noChangeArrowheads="1"/>
          </p:cNvPicPr>
          <p:nvPr/>
        </p:nvPicPr>
        <p:blipFill>
          <a:blip r:embed="rId2" cstate="print"/>
          <a:srcRect l="24658" r="30137"/>
          <a:stretch>
            <a:fillRect/>
          </a:stretch>
        </p:blipFill>
        <p:spPr bwMode="auto">
          <a:xfrm>
            <a:off x="0" y="5039590"/>
            <a:ext cx="1371600" cy="2275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3048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Philosophy</a:t>
            </a:r>
            <a:b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&amp; Human Tradition</a:t>
            </a:r>
            <a:endParaRPr lang="en-US" sz="5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990600" y="4204062"/>
            <a:ext cx="1981200" cy="1358537"/>
          </a:xfrm>
          <a:prstGeom prst="wedgeEllipseCallout">
            <a:avLst>
              <a:gd name="adj1" fmla="val -47434"/>
              <a:gd name="adj2" fmla="val 5301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 think…</a:t>
            </a:r>
            <a:endParaRPr lang="en-US" sz="2400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-1752600" y="-1295400"/>
            <a:ext cx="12268200" cy="5867400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457200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CHRIST</a:t>
            </a:r>
            <a:endParaRPr lang="en-US" sz="16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86200" y="3124200"/>
            <a:ext cx="4876800" cy="3124200"/>
          </a:xfrm>
          <a:prstGeom prst="round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Let Christ be in charge.</a:t>
            </a:r>
            <a:endParaRPr lang="en-US" sz="5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ebalwil\Dropbox\Bamboo Paper\Photo Mar 23, 10 45 54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90800" y="-2209800"/>
            <a:ext cx="13563600" cy="101727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304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Old Law</a:t>
            </a:r>
            <a:endParaRPr lang="en-US" sz="5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" name="Down Arrow Callout 5"/>
          <p:cNvSpPr/>
          <p:nvPr/>
        </p:nvSpPr>
        <p:spPr>
          <a:xfrm>
            <a:off x="533400" y="2971800"/>
            <a:ext cx="2133600" cy="2057400"/>
          </a:xfrm>
          <a:prstGeom prst="downArrowCallou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Old Law</a:t>
            </a:r>
            <a:endParaRPr lang="en-US" sz="4000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 rot="5400000">
            <a:off x="5867400" y="2590800"/>
            <a:ext cx="2133600" cy="2895600"/>
          </a:xfrm>
          <a:prstGeom prst="downArrowCallou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35814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Reality</a:t>
            </a:r>
            <a:endParaRPr lang="en-US" sz="4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ebalwil\Dropbox\Bamboo Paper\Photo Mar 23, 10 45 53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143000"/>
            <a:ext cx="8001000" cy="6000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304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Crazy Religious Practices</a:t>
            </a:r>
            <a:endParaRPr lang="en-US" sz="5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800" y="2286000"/>
            <a:ext cx="4267200" cy="3124200"/>
          </a:xfrm>
          <a:prstGeom prst="round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Hold fast to the head.</a:t>
            </a:r>
            <a:endParaRPr lang="en-US" sz="4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ebalwil\Dropbox\Bamboo Paper\Photo Mar 23, 10 45 56 PM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24200" y="-1676400"/>
            <a:ext cx="12776201" cy="958215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304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Human Precepts</a:t>
            </a:r>
            <a:endParaRPr lang="en-US" sz="5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0" y="2286000"/>
            <a:ext cx="4267200" cy="3124200"/>
          </a:xfrm>
          <a:prstGeom prst="round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We died to those things.</a:t>
            </a:r>
            <a:endParaRPr lang="en-US" sz="4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ebalwil\Dropbox\Bamboo Paper\Photo Mar 23, 10 45 56 PM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24200" y="-1676400"/>
            <a:ext cx="12776201" cy="958215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304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Human Precepts</a:t>
            </a:r>
            <a:endParaRPr lang="en-US" sz="5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0" y="2286000"/>
            <a:ext cx="4267200" cy="3124200"/>
          </a:xfrm>
          <a:prstGeom prst="round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We died to those things.</a:t>
            </a:r>
            <a:endParaRPr lang="en-US" sz="4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09600" y="1524000"/>
            <a:ext cx="8077200" cy="403860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Self made religion</a:t>
            </a:r>
            <a:endParaRPr lang="en-US" sz="8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4384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The Individual Responsibility</a:t>
            </a:r>
            <a:endParaRPr lang="en-US" sz="54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alwil\Dropbox\Bamboo Paper\Photo Mar 23, 10 45 57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" y="1066800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Paul’s hard work</a:t>
            </a:r>
            <a:endParaRPr lang="en-US" sz="4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-1447800" y="5105400"/>
            <a:ext cx="11887200" cy="2209800"/>
          </a:xfrm>
          <a:prstGeom prst="ellipse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Not down here.</a:t>
            </a:r>
            <a:endParaRPr lang="en-US" sz="6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-838200" y="-609600"/>
            <a:ext cx="10896600" cy="2667000"/>
          </a:xfrm>
          <a:prstGeom prst="ellipse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Seek things up here.</a:t>
            </a:r>
            <a:endParaRPr lang="en-US" sz="6000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balwil\Dropbox\Bamboo Paper\Photo Mar 23, 10 45 53 PM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8458200" cy="63436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5800" y="3810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The Goal</a:t>
            </a:r>
            <a:endParaRPr lang="en-US" sz="6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 rot="1833967">
            <a:off x="3633455" y="3061611"/>
            <a:ext cx="1120032" cy="170952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8028270">
            <a:off x="1898353" y="3365671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CHRIST</a:t>
            </a:r>
            <a:endParaRPr lang="en-US" sz="48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1847433"/>
            <a:ext cx="7696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How do we get there?</a:t>
            </a:r>
            <a:endParaRPr lang="en-US" sz="88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balwil\Dropbox\Bamboo Paper\Photo Mar 23, 10 45 53 PM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8458200" cy="63436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 rot="21253630">
            <a:off x="221948" y="2503410"/>
            <a:ext cx="2368287" cy="2057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3810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1. Filling our minds</a:t>
            </a:r>
            <a:endParaRPr lang="en-US" sz="6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667000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The gospel</a:t>
            </a:r>
            <a:endParaRPr lang="en-US" sz="48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" name="Bent Arrow 4"/>
          <p:cNvSpPr/>
          <p:nvPr/>
        </p:nvSpPr>
        <p:spPr>
          <a:xfrm>
            <a:off x="1371600" y="1524000"/>
            <a:ext cx="2590800" cy="1219200"/>
          </a:xfrm>
          <a:prstGeom prst="bentArrow">
            <a:avLst>
              <a:gd name="adj1" fmla="val 25000"/>
              <a:gd name="adj2" fmla="val 34052"/>
              <a:gd name="adj3" fmla="val 49569"/>
              <a:gd name="adj4" fmla="val 4375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alwil\Dropbox\Bamboo Paper\Photo Mar 23, 10 45 57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6096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2. Passionate Diligence</a:t>
            </a:r>
            <a:endParaRPr lang="en-US" sz="5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295400" y="1295400"/>
            <a:ext cx="6400800" cy="6096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rebalwil\Dropbox\Bamboo Paper\Photo Mar 23, 10 45 53 PM (1).png"/>
          <p:cNvPicPr>
            <a:picLocks noChangeAspect="1" noChangeArrowheads="1"/>
          </p:cNvPicPr>
          <p:nvPr/>
        </p:nvPicPr>
        <p:blipFill>
          <a:blip r:embed="rId2" cstate="print"/>
          <a:srcRect l="27027" t="13213" r="34234" b="5105"/>
          <a:stretch>
            <a:fillRect/>
          </a:stretch>
        </p:blipFill>
        <p:spPr bwMode="auto">
          <a:xfrm>
            <a:off x="1676400" y="2895600"/>
            <a:ext cx="1541929" cy="2438400"/>
          </a:xfrm>
          <a:prstGeom prst="rect">
            <a:avLst/>
          </a:prstGeom>
          <a:noFill/>
        </p:spPr>
      </p:pic>
      <p:pic>
        <p:nvPicPr>
          <p:cNvPr id="3" name="Picture 2" descr="C:\Users\rebalwil\Dropbox\Bamboo Paper\Photo Mar 23, 10 45 53 PM (1).png"/>
          <p:cNvPicPr>
            <a:picLocks noChangeAspect="1" noChangeArrowheads="1"/>
          </p:cNvPicPr>
          <p:nvPr/>
        </p:nvPicPr>
        <p:blipFill>
          <a:blip r:embed="rId2" cstate="print"/>
          <a:srcRect l="27027" t="13213" r="34234" b="5105"/>
          <a:stretch>
            <a:fillRect/>
          </a:stretch>
        </p:blipFill>
        <p:spPr bwMode="auto">
          <a:xfrm>
            <a:off x="2828364" y="2286000"/>
            <a:ext cx="1541929" cy="2438400"/>
          </a:xfrm>
          <a:prstGeom prst="rect">
            <a:avLst/>
          </a:prstGeom>
          <a:noFill/>
        </p:spPr>
      </p:pic>
      <p:pic>
        <p:nvPicPr>
          <p:cNvPr id="5" name="Picture 4" descr="C:\Users\rebalwil\Dropbox\Bamboo Paper\Photo Mar 23, 10 45 53 PM (1).png"/>
          <p:cNvPicPr>
            <a:picLocks noChangeAspect="1" noChangeArrowheads="1"/>
          </p:cNvPicPr>
          <p:nvPr/>
        </p:nvPicPr>
        <p:blipFill>
          <a:blip r:embed="rId3" cstate="print"/>
          <a:srcRect l="27027" t="13213" r="34234" b="5105"/>
          <a:stretch>
            <a:fillRect/>
          </a:stretch>
        </p:blipFill>
        <p:spPr bwMode="auto">
          <a:xfrm flipH="1">
            <a:off x="5715000" y="3124200"/>
            <a:ext cx="1506071" cy="2438400"/>
          </a:xfrm>
          <a:prstGeom prst="rect">
            <a:avLst/>
          </a:prstGeom>
          <a:noFill/>
        </p:spPr>
      </p:pic>
      <p:pic>
        <p:nvPicPr>
          <p:cNvPr id="7" name="Picture 6" descr="C:\Users\rebalwil\Dropbox\Bamboo Paper\Photo Mar 23, 10 45 53 PM (1).png"/>
          <p:cNvPicPr>
            <a:picLocks noChangeAspect="1" noChangeArrowheads="1"/>
          </p:cNvPicPr>
          <p:nvPr/>
        </p:nvPicPr>
        <p:blipFill>
          <a:blip r:embed="rId3" cstate="print"/>
          <a:srcRect l="27027" t="13213" r="34234" b="5105"/>
          <a:stretch>
            <a:fillRect/>
          </a:stretch>
        </p:blipFill>
        <p:spPr bwMode="auto">
          <a:xfrm flipH="1">
            <a:off x="4343400" y="1600200"/>
            <a:ext cx="1506071" cy="2438400"/>
          </a:xfrm>
          <a:prstGeom prst="rect">
            <a:avLst/>
          </a:prstGeom>
          <a:noFill/>
        </p:spPr>
      </p:pic>
      <p:pic>
        <p:nvPicPr>
          <p:cNvPr id="8" name="Picture 7" descr="C:\Users\rebalwil\Dropbox\Bamboo Paper\Photo Mar 23, 10 45 53 PM (1).png"/>
          <p:cNvPicPr>
            <a:picLocks noChangeAspect="1" noChangeArrowheads="1"/>
          </p:cNvPicPr>
          <p:nvPr/>
        </p:nvPicPr>
        <p:blipFill>
          <a:blip r:embed="rId3" cstate="print"/>
          <a:srcRect l="27027" t="13213" r="34234" b="5105"/>
          <a:stretch>
            <a:fillRect/>
          </a:stretch>
        </p:blipFill>
        <p:spPr bwMode="auto">
          <a:xfrm flipH="1">
            <a:off x="4267200" y="3962400"/>
            <a:ext cx="1506071" cy="2438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3. Seeing it as a team effort</a:t>
            </a:r>
            <a:endParaRPr lang="en-US" sz="5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52559" y="1179289"/>
            <a:ext cx="4740890" cy="5264165"/>
            <a:chOff x="1112201" y="-1728149"/>
            <a:chExt cx="7560895" cy="8395428"/>
          </a:xfrm>
        </p:grpSpPr>
        <p:sp>
          <p:nvSpPr>
            <p:cNvPr id="11" name="Oval 10"/>
            <p:cNvSpPr/>
            <p:nvPr/>
          </p:nvSpPr>
          <p:spPr>
            <a:xfrm rot="1833967">
              <a:off x="1112201" y="2147286"/>
              <a:ext cx="1120032" cy="170952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18028270">
              <a:off x="-622902" y="2498705"/>
              <a:ext cx="4572000" cy="73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CHRIST</a:t>
              </a:r>
              <a:endPara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 rot="1833967">
              <a:off x="2935087" y="932027"/>
              <a:ext cx="1120032" cy="170952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 rot="18028270">
              <a:off x="1199985" y="1283445"/>
              <a:ext cx="4572000" cy="73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CHRIST</a:t>
              </a:r>
              <a:endPara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 rot="1833967">
              <a:off x="5487126" y="-161704"/>
              <a:ext cx="1120032" cy="170952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 rot="18028270">
              <a:off x="3752024" y="189713"/>
              <a:ext cx="4571999" cy="73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CHRIST</a:t>
              </a:r>
              <a:endPara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 rot="1833967">
              <a:off x="7553064" y="2268812"/>
              <a:ext cx="1120032" cy="170952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18028270">
              <a:off x="5817962" y="2620229"/>
              <a:ext cx="4572000" cy="73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CHRIST</a:t>
              </a:r>
              <a:endPara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1833967">
              <a:off x="5326754" y="3661725"/>
              <a:ext cx="1120032" cy="170952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 rot="18028270">
              <a:off x="3591652" y="4013142"/>
              <a:ext cx="4571999" cy="73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Open Sans" pitchFamily="34" charset="0"/>
                  <a:ea typeface="Open Sans" pitchFamily="34" charset="0"/>
                  <a:cs typeface="Open Sans" pitchFamily="34" charset="0"/>
                </a:rPr>
                <a:t>CHRIST</a:t>
              </a:r>
              <a:endPara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ebalwil\Dropbox\Bamboo Paper\Photo Mar 23, 10 45 55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8200" y="-1219200"/>
            <a:ext cx="13004801" cy="97536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200" y="304800"/>
            <a:ext cx="495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4. Perceiving the Value</a:t>
            </a:r>
            <a:endParaRPr lang="en-US" sz="6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2668250"/>
            <a:ext cx="769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The Fear</a:t>
            </a:r>
            <a:endParaRPr lang="en-US" sz="88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115</Words>
  <Application>Microsoft Office PowerPoint</Application>
  <PresentationFormat>On-screen Show (4:3)</PresentationFormat>
  <Paragraphs>37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Rebekah Williams</dc:creator>
  <cp:lastModifiedBy>Rebekah Williams</cp:lastModifiedBy>
  <cp:revision>19</cp:revision>
  <dcterms:created xsi:type="dcterms:W3CDTF">2019-03-24T03:53:48Z</dcterms:created>
  <dcterms:modified xsi:type="dcterms:W3CDTF">2019-03-24T04:44:12Z</dcterms:modified>
</cp:coreProperties>
</file>