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17"/>
  </p:notesMasterIdLst>
  <p:handoutMasterIdLst>
    <p:handoutMasterId r:id="rId18"/>
  </p:handoutMasterIdLst>
  <p:sldIdLst>
    <p:sldId id="326" r:id="rId5"/>
    <p:sldId id="325" r:id="rId6"/>
    <p:sldId id="321" r:id="rId7"/>
    <p:sldId id="328" r:id="rId8"/>
    <p:sldId id="330" r:id="rId9"/>
    <p:sldId id="324" r:id="rId10"/>
    <p:sldId id="319" r:id="rId11"/>
    <p:sldId id="313" r:id="rId12"/>
    <p:sldId id="320" r:id="rId13"/>
    <p:sldId id="314" r:id="rId14"/>
    <p:sldId id="318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0" d="100"/>
          <a:sy n="70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dirty="0"/>
              <a:t>Millennials Survey</a:t>
            </a:r>
          </a:p>
        </c:rich>
      </c:tx>
      <c:layout>
        <c:manualLayout>
          <c:xMode val="edge"/>
          <c:yMode val="edge"/>
          <c:x val="0.24426955939018263"/>
          <c:y val="2.91864249571051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371456"/>
        <c:axId val="84388096"/>
      </c:barChart>
      <c:catAx>
        <c:axId val="363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88096"/>
        <c:crosses val="autoZero"/>
        <c:auto val="1"/>
        <c:lblAlgn val="ctr"/>
        <c:lblOffset val="100"/>
        <c:noMultiLvlLbl val="0"/>
      </c:catAx>
      <c:valAx>
        <c:axId val="8438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7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dirty="0"/>
              <a:t>Millennials Survey</a:t>
            </a:r>
          </a:p>
        </c:rich>
      </c:tx>
      <c:layout>
        <c:manualLayout>
          <c:xMode val="edge"/>
          <c:yMode val="edge"/>
          <c:x val="0.24426955939018263"/>
          <c:y val="2.91864249571051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8391168"/>
        <c:axId val="78392704"/>
      </c:barChart>
      <c:catAx>
        <c:axId val="783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92704"/>
        <c:crosses val="autoZero"/>
        <c:auto val="1"/>
        <c:lblAlgn val="ctr"/>
        <c:lblOffset val="100"/>
        <c:noMultiLvlLbl val="0"/>
      </c:catAx>
      <c:valAx>
        <c:axId val="783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9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dirty="0"/>
              <a:t>Millennials Survey</a:t>
            </a:r>
          </a:p>
        </c:rich>
      </c:tx>
      <c:layout>
        <c:manualLayout>
          <c:xMode val="edge"/>
          <c:yMode val="edge"/>
          <c:x val="0.24426955939018263"/>
          <c:y val="2.91864249571051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</c:v>
                </c:pt>
                <c:pt idx="1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Get Rich</c:v>
                </c:pt>
                <c:pt idx="1">
                  <c:v>Become Famous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933248"/>
        <c:axId val="82934784"/>
      </c:barChart>
      <c:catAx>
        <c:axId val="829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34784"/>
        <c:crosses val="autoZero"/>
        <c:auto val="1"/>
        <c:lblAlgn val="ctr"/>
        <c:lblOffset val="100"/>
        <c:noMultiLvlLbl val="0"/>
      </c:catAx>
      <c:valAx>
        <c:axId val="829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3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0.53191</cdr:x>
      <cdr:y>0.84242</cdr:y>
    </cdr:from>
    <cdr:to>
      <cdr:x>0.97872</cdr:x>
      <cdr:y>0.98253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09999" y="3666272"/>
          <a:ext cx="3200411" cy="6097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0.1383</cdr:x>
      <cdr:y>0.84497</cdr:y>
    </cdr:from>
    <cdr:to>
      <cdr:x>0.46808</cdr:x>
      <cdr:y>0.98507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990599" y="3677372"/>
          <a:ext cx="2362147" cy="60972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>
            <a:lumMod val="65000"/>
            <a:lumOff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0.53191</cdr:x>
      <cdr:y>0.84242</cdr:y>
    </cdr:from>
    <cdr:to>
      <cdr:x>0.97872</cdr:x>
      <cdr:y>0.98253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09999" y="3666272"/>
          <a:ext cx="3200411" cy="60976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1/29/2019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EAEF-52D1-4292-859A-DD8341F046B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5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5D05-F64B-42A2-B7A4-E5D873CC258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6FA1-E679-4C1C-8FDB-BC0454643E8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A726-AFAA-40CA-AAED-4836BD0F773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8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47C4-844A-4007-9015-9314FA601B6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BC32-B7F6-4569-9980-3E85C526BBC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9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171-059A-4F90-A3D8-B238DCAAE00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895-3326-434E-A398-2D6AF186455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8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599F-9992-4628-911C-A35FF91A2C6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4FB8-0B47-41C6-9D9A-F5AE1F24E62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CB2E-7AA7-43A0-9F77-FB4F214E11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060C-7952-41C1-BB2F-BFC4CBDF099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1/29/2019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16BA-568B-4A1D-9FEB-44A3224289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3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truism" TargetMode="External"/><Relationship Id="rId7" Type="http://schemas.openxmlformats.org/officeDocument/2006/relationships/hyperlink" Target="https://en.wikipedia.org/wiki/Thought_suppress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Sublimation_(psychology)" TargetMode="External"/><Relationship Id="rId5" Type="http://schemas.openxmlformats.org/officeDocument/2006/relationships/hyperlink" Target="https://en.wikipedia.org/wiki/Humour" TargetMode="External"/><Relationship Id="rId4" Type="http://schemas.openxmlformats.org/officeDocument/2006/relationships/hyperlink" Target="https://en.wikipedia.org/wiki/Anticipation_(emotion)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66" y="1199570"/>
            <a:ext cx="6301857" cy="41556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2966" y="4360818"/>
            <a:ext cx="4687521" cy="99443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2" b="1" dirty="0">
                <a:solidFill>
                  <a:schemeClr val="bg1"/>
                </a:solidFill>
                <a:latin typeface="Stencil" panose="040409050D0802020404" pitchFamily="82" charset="0"/>
              </a:rPr>
              <a:t>6 Secrets</a:t>
            </a:r>
          </a:p>
        </p:txBody>
      </p:sp>
    </p:spTree>
    <p:extLst>
      <p:ext uri="{BB962C8B-B14F-4D97-AF65-F5344CB8AC3E}">
        <p14:creationId xmlns:p14="http://schemas.microsoft.com/office/powerpoint/2010/main" val="41252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/>
          <a:stretch/>
        </p:blipFill>
        <p:spPr>
          <a:xfrm>
            <a:off x="4775257" y="2124928"/>
            <a:ext cx="4299888" cy="298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3" y="1028075"/>
            <a:ext cx="7886700" cy="994431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501" b="1" dirty="0">
                <a:solidFill>
                  <a:srgbClr val="FFC000"/>
                </a:solidFill>
              </a:rPr>
              <a:t>6 Secrets to Happy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7" y="2124215"/>
            <a:ext cx="5030674" cy="5730399"/>
          </a:xfrm>
        </p:spPr>
        <p:txBody>
          <a:bodyPr>
            <a:normAutofit/>
          </a:bodyPr>
          <a:lstStyle/>
          <a:p>
            <a:pPr marL="385865" indent="-385865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Avoid Smoking and Alcohol</a:t>
            </a:r>
            <a:endParaRPr lang="en-US" b="1" dirty="0">
              <a:solidFill>
                <a:schemeClr val="accent4"/>
              </a:solidFill>
            </a:endParaRPr>
          </a:p>
          <a:p>
            <a:pPr marL="385865" indent="-385865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Pursue Higher Education</a:t>
            </a:r>
            <a:endParaRPr lang="en-US" b="1" dirty="0">
              <a:solidFill>
                <a:schemeClr val="accent4"/>
              </a:solidFill>
            </a:endParaRPr>
          </a:p>
          <a:p>
            <a:pPr marL="385865" indent="-385865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Have a Happy Childhood</a:t>
            </a:r>
          </a:p>
          <a:p>
            <a:pPr marL="385865" indent="-385865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Prioritize Relationships</a:t>
            </a:r>
          </a:p>
          <a:p>
            <a:pPr marL="385865" indent="-385865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Develop Coping Skills</a:t>
            </a:r>
          </a:p>
          <a:p>
            <a:pPr marL="385865" indent="-385865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chemeClr val="accent4"/>
                </a:solidFill>
              </a:rPr>
              <a:t>Have a Generative Spirit</a:t>
            </a:r>
          </a:p>
          <a:p>
            <a:pPr marL="385865" indent="-385865">
              <a:buFont typeface="+mj-lt"/>
              <a:buAutoNum type="arabicPeriod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92" y="2158559"/>
            <a:ext cx="7716936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3" tooltip="Altruism"/>
              </a:rPr>
              <a:t>Altruism</a:t>
            </a:r>
            <a:r>
              <a:rPr lang="en-US" sz="2400" dirty="0"/>
              <a:t>: Constructive service to others which brings pleasure and personal satisfaction.</a:t>
            </a:r>
          </a:p>
          <a:p>
            <a:r>
              <a:rPr lang="en-US" sz="2400" b="1" dirty="0">
                <a:hlinkClick r:id="rId4" tooltip="Anticipation (emotion)"/>
              </a:rPr>
              <a:t>Anticipation</a:t>
            </a:r>
            <a:r>
              <a:rPr lang="en-US" sz="2400" dirty="0"/>
              <a:t>: Realistic planning for future discomfort.</a:t>
            </a:r>
          </a:p>
          <a:p>
            <a:r>
              <a:rPr lang="en-US" sz="2400" b="1" dirty="0">
                <a:hlinkClick r:id="rId5" tooltip="Humour"/>
              </a:rPr>
              <a:t>Humor</a:t>
            </a:r>
            <a:r>
              <a:rPr lang="en-US" sz="2400" dirty="0"/>
              <a:t>: Expression of ideas and feelings that gives pleasure to others. </a:t>
            </a:r>
          </a:p>
          <a:p>
            <a:r>
              <a:rPr lang="en-US" sz="2400" b="1" dirty="0">
                <a:hlinkClick r:id="rId6" tooltip="Sublimation (psychology)"/>
              </a:rPr>
              <a:t>Sublimation</a:t>
            </a:r>
            <a:r>
              <a:rPr lang="en-US" sz="2400" dirty="0"/>
              <a:t>: Transformation of unhelpful emotions or instincts into healthy actions, behaviors, or emotions</a:t>
            </a:r>
          </a:p>
          <a:p>
            <a:r>
              <a:rPr lang="en-US" sz="2400" b="1" dirty="0">
                <a:hlinkClick r:id="rId7" tooltip="Thought suppression"/>
              </a:rPr>
              <a:t>Suppression</a:t>
            </a:r>
            <a:r>
              <a:rPr lang="en-US" sz="2400" dirty="0"/>
              <a:t>: The conscious decision to delay paying attention to a thought, emotion, or need in order to cope with the present reality</a:t>
            </a:r>
          </a:p>
        </p:txBody>
      </p:sp>
    </p:spTree>
    <p:extLst>
      <p:ext uri="{BB962C8B-B14F-4D97-AF65-F5344CB8AC3E}">
        <p14:creationId xmlns:p14="http://schemas.microsoft.com/office/powerpoint/2010/main" val="6098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51" b="1" dirty="0"/>
              <a:t>6 Secrets to a Spiritual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707" y="2080157"/>
            <a:ext cx="6457950" cy="40856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FFFF00"/>
                </a:solidFill>
              </a:rPr>
              <a:t>Avoid Compromising Mind or Body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FFFF00"/>
                </a:solidFill>
              </a:rPr>
              <a:t>Continue your Spiritual Education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FFFF00"/>
                </a:solidFill>
              </a:rPr>
              <a:t>Be a Blessing to Your Children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FFFF00"/>
                </a:solidFill>
              </a:rPr>
              <a:t>Cultivate and Expand your “people”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FFFF00"/>
                </a:solidFill>
              </a:rPr>
              <a:t>Resolve Issues Wisely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rgbClr val="FFFF00"/>
                </a:solidFill>
              </a:rPr>
              <a:t>Give of yourself to Help Others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587" y="2285704"/>
            <a:ext cx="2904858" cy="290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057442"/>
            <a:ext cx="4859015" cy="3325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1" b="1" baseline="30000" dirty="0"/>
              <a:t>29 </a:t>
            </a:r>
            <a:r>
              <a:rPr lang="en-US" sz="2101" dirty="0"/>
              <a:t>Jesus said, “Truly, I say to you, there is no one who has left house or brothers or sisters or mother or father or children or lands, for my sake and for the gospel, </a:t>
            </a:r>
            <a:r>
              <a:rPr lang="en-US" sz="2101" b="1" baseline="30000" dirty="0"/>
              <a:t>30 </a:t>
            </a:r>
            <a:r>
              <a:rPr lang="en-US" sz="2101" dirty="0"/>
              <a:t>who will not receive a hundredfold now in this time, houses and brothers and sisters and mothers and children and lands, with persecutions, and in the age to come eternal life. </a:t>
            </a:r>
            <a:r>
              <a:rPr lang="en-US" sz="2101" b="1" baseline="30000" dirty="0"/>
              <a:t>31 </a:t>
            </a:r>
            <a:r>
              <a:rPr lang="en-US" sz="2101" dirty="0"/>
              <a:t>But many who are first will be last, and the last first.”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755" y="1844666"/>
            <a:ext cx="8722260" cy="378693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401" dirty="0" smtClean="0"/>
          </a:p>
          <a:p>
            <a:r>
              <a:rPr lang="en-US" sz="2401" dirty="0" smtClean="0"/>
              <a:t>So </a:t>
            </a:r>
            <a:r>
              <a:rPr lang="en-US" sz="2401" dirty="0"/>
              <a:t>if there is any encouragement in Christ, any comfort from love, any participation in the Spirit, any affection and sympathy, </a:t>
            </a:r>
            <a:r>
              <a:rPr lang="en-US" sz="2401" b="1" baseline="30000" dirty="0"/>
              <a:t>2 </a:t>
            </a:r>
            <a:r>
              <a:rPr lang="en-US" sz="2401" dirty="0"/>
              <a:t>complete my joy by being of the same mind, having the same love, being in full accord and of one mind. </a:t>
            </a:r>
            <a:r>
              <a:rPr lang="en-US" sz="2401" b="1" baseline="30000" dirty="0"/>
              <a:t>3 </a:t>
            </a:r>
            <a:r>
              <a:rPr lang="en-US" sz="2401" dirty="0"/>
              <a:t>Do nothing from selfish ambition or conceit, but in humility count others more significant than yourselves. </a:t>
            </a:r>
            <a:r>
              <a:rPr lang="en-US" sz="2401" b="1" baseline="30000" dirty="0"/>
              <a:t>4 </a:t>
            </a:r>
            <a:r>
              <a:rPr lang="en-US" sz="2401" dirty="0"/>
              <a:t>Let each of you look not only to his own interests, but also to the interests of others. </a:t>
            </a:r>
            <a:r>
              <a:rPr lang="en-US" sz="2401" b="1" baseline="30000" dirty="0"/>
              <a:t>5 </a:t>
            </a:r>
            <a:r>
              <a:rPr lang="en-US" sz="2401" dirty="0"/>
              <a:t>Have this mind among yourselves, which is yours in Christ </a:t>
            </a:r>
            <a:r>
              <a:rPr lang="en-US" sz="2401" dirty="0" smtClean="0"/>
              <a:t>Jesus</a:t>
            </a:r>
          </a:p>
          <a:p>
            <a:endParaRPr lang="en-US" sz="2401" dirty="0"/>
          </a:p>
        </p:txBody>
      </p:sp>
      <p:sp>
        <p:nvSpPr>
          <p:cNvPr id="7" name="Rectangle 6"/>
          <p:cNvSpPr/>
          <p:nvPr/>
        </p:nvSpPr>
        <p:spPr>
          <a:xfrm>
            <a:off x="180637" y="1690688"/>
            <a:ext cx="8869378" cy="38095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98" tIns="34299" rIns="68598" bIns="3429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1" baseline="30000" dirty="0">
                <a:solidFill>
                  <a:schemeClr val="bg1"/>
                </a:solidFill>
              </a:rPr>
              <a:t>8 </a:t>
            </a:r>
            <a:r>
              <a:rPr lang="en-US" sz="4051" dirty="0">
                <a:solidFill>
                  <a:schemeClr val="bg1"/>
                </a:solidFill>
              </a:rPr>
              <a:t>Finally, all of you, have unity of mind, sympathy, brotherly love, a tender heart, and a humble mind. </a:t>
            </a:r>
            <a:r>
              <a:rPr lang="en-US" sz="4051" baseline="30000" dirty="0">
                <a:solidFill>
                  <a:schemeClr val="bg1"/>
                </a:solidFill>
              </a:rPr>
              <a:t>9 </a:t>
            </a:r>
            <a:r>
              <a:rPr lang="en-US" sz="4051" dirty="0">
                <a:solidFill>
                  <a:schemeClr val="bg1"/>
                </a:solidFill>
              </a:rPr>
              <a:t>Do not repay evil for evil or reviling for reviling, but on the contrary, bless, for to this you were called, that you may obtain a blessing.</a:t>
            </a:r>
            <a:endParaRPr lang="en-US" sz="405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1" b="1" dirty="0"/>
              <a:t>Acts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3601" y="2571526"/>
            <a:ext cx="6915924" cy="3264354"/>
          </a:xfrm>
        </p:spPr>
        <p:txBody>
          <a:bodyPr/>
          <a:lstStyle/>
          <a:p>
            <a:pPr marL="0" indent="0">
              <a:buNone/>
            </a:pPr>
            <a:r>
              <a:rPr lang="en-US" sz="3601" b="1" baseline="30000" dirty="0"/>
              <a:t>28 </a:t>
            </a:r>
            <a:r>
              <a:rPr lang="en-US" sz="3601" dirty="0"/>
              <a:t>for “‘In him we live and move and have our being’; as even some of your own poets have said, “‘For we are indeed his offspring.’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72" y="1142404"/>
            <a:ext cx="7031281" cy="46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What are your most important “life goals?”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6527896"/>
              </p:ext>
            </p:extLst>
          </p:nvPr>
        </p:nvGraphicFramePr>
        <p:xfrm>
          <a:off x="990600" y="2133600"/>
          <a:ext cx="7162800" cy="435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7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What are your most important “life goals?”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8492052"/>
              </p:ext>
            </p:extLst>
          </p:nvPr>
        </p:nvGraphicFramePr>
        <p:xfrm>
          <a:off x="990600" y="2133600"/>
          <a:ext cx="7162800" cy="435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1" y="4814252"/>
            <a:ext cx="1371957" cy="16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What are your most important “life goals?”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704762"/>
              </p:ext>
            </p:extLst>
          </p:nvPr>
        </p:nvGraphicFramePr>
        <p:xfrm>
          <a:off x="990600" y="2133600"/>
          <a:ext cx="7162800" cy="435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1" y="4814252"/>
            <a:ext cx="1371957" cy="1671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892820"/>
            <a:ext cx="2438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862348">
            <a:off x="-587631" y="1059282"/>
            <a:ext cx="10088757" cy="129291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1" b="1" dirty="0">
                <a:solidFill>
                  <a:srgbClr val="FFFF00"/>
                </a:solidFill>
                <a:latin typeface="Goudy Old Style" panose="02020502050305020303" pitchFamily="18" charset="0"/>
              </a:rPr>
              <a:t>What Makes a Good Life?  </a:t>
            </a:r>
          </a:p>
          <a:p>
            <a:pPr algn="ctr"/>
            <a:r>
              <a:rPr lang="en-US" sz="3301" b="1" dirty="0">
                <a:solidFill>
                  <a:srgbClr val="C00000"/>
                </a:solidFill>
                <a:latin typeface="Goudy Old Style" panose="02020502050305020303" pitchFamily="18" charset="0"/>
              </a:rPr>
              <a:t>Lessons from the Longest Study on Happiness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16" y="3314670"/>
            <a:ext cx="6159168" cy="32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661"/>
            <a:ext cx="9181776" cy="5123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648">
            <a:off x="2640966" y="1263202"/>
            <a:ext cx="3303010" cy="42896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93496" y="2797908"/>
            <a:ext cx="6197952" cy="256277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metal">
            <a:bevelT w="101600" prst="riblet"/>
            <a:bevelB w="12700"/>
          </a:sp3d>
        </p:spPr>
        <p:txBody>
          <a:bodyPr wrap="none" lIns="68598" tIns="34299" rIns="68598" bIns="34299">
            <a:spAutoFit/>
          </a:bodyPr>
          <a:lstStyle/>
          <a:p>
            <a:pPr algn="ctr"/>
            <a:r>
              <a:rPr lang="en-US" sz="4051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800 Humans</a:t>
            </a:r>
          </a:p>
          <a:p>
            <a:pPr algn="ctr"/>
            <a:r>
              <a:rPr lang="en-US" sz="4051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250 Harvard male graduates</a:t>
            </a:r>
          </a:p>
          <a:p>
            <a:pPr algn="ctr"/>
            <a:r>
              <a:rPr lang="en-US" sz="4051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450 low/middle class men</a:t>
            </a:r>
          </a:p>
          <a:p>
            <a:pPr algn="ctr"/>
            <a:r>
              <a:rPr lang="en-US" sz="4051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</a:rPr>
              <a:t>100 women</a:t>
            </a:r>
          </a:p>
        </p:txBody>
      </p:sp>
    </p:spTree>
    <p:extLst>
      <p:ext uri="{BB962C8B-B14F-4D97-AF65-F5344CB8AC3E}">
        <p14:creationId xmlns:p14="http://schemas.microsoft.com/office/powerpoint/2010/main" val="11665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75636"/>
            <a:ext cx="7886700" cy="994431"/>
          </a:xfrm>
        </p:spPr>
        <p:txBody>
          <a:bodyPr/>
          <a:lstStyle/>
          <a:p>
            <a:pPr algn="ctr"/>
            <a:r>
              <a:rPr lang="en-US" b="1" dirty="0" smtClean="0"/>
              <a:t>Acts 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2029105"/>
            <a:ext cx="6019800" cy="3944377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3001" b="1" baseline="30000" dirty="0"/>
          </a:p>
          <a:p>
            <a:pPr marL="0" indent="0">
              <a:buNone/>
            </a:pPr>
            <a:r>
              <a:rPr lang="en-US" b="1" baseline="30000" dirty="0" smtClean="0"/>
              <a:t>24</a:t>
            </a:r>
            <a:r>
              <a:rPr lang="en-US" b="1" baseline="30000" dirty="0"/>
              <a:t> </a:t>
            </a:r>
            <a:r>
              <a:rPr lang="en-US" dirty="0"/>
              <a:t>The God who made the world and everything in it, being Lord of heaven and earth, does not live in temples made by </a:t>
            </a:r>
            <a:r>
              <a:rPr lang="en-US" dirty="0" smtClean="0"/>
              <a:t>man,</a:t>
            </a:r>
            <a:r>
              <a:rPr lang="en-US" b="1" baseline="30000" dirty="0" smtClean="0"/>
              <a:t>25</a:t>
            </a:r>
            <a:r>
              <a:rPr lang="en-US" b="1" baseline="30000" dirty="0"/>
              <a:t> </a:t>
            </a:r>
            <a:r>
              <a:rPr lang="en-US" dirty="0"/>
              <a:t>nor is he served by human hands, as though he needed anything, since he himself gives to all mankind life and breath and everything.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baseline="30000" dirty="0" smtClean="0"/>
              <a:t>28</a:t>
            </a:r>
            <a:r>
              <a:rPr lang="en-US" b="1" baseline="30000" dirty="0"/>
              <a:t> </a:t>
            </a:r>
            <a:r>
              <a:rPr lang="en-US" dirty="0" smtClean="0"/>
              <a:t>for “‘</a:t>
            </a:r>
            <a:r>
              <a:rPr lang="en-US" dirty="0"/>
              <a:t>In him we live and move and have our being</a:t>
            </a:r>
            <a:r>
              <a:rPr lang="en-US" dirty="0" smtClean="0"/>
              <a:t>’;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even some of your own poets have said</a:t>
            </a:r>
            <a:r>
              <a:rPr lang="en-US" dirty="0" smtClean="0"/>
              <a:t>, “‘</a:t>
            </a:r>
            <a:r>
              <a:rPr lang="en-US" dirty="0"/>
              <a:t>For we are indeed his offspring</a:t>
            </a:r>
            <a:r>
              <a:rPr lang="en-US" dirty="0" smtClean="0"/>
              <a:t>.’</a:t>
            </a:r>
            <a:endParaRPr lang="en-US" dirty="0"/>
          </a:p>
          <a:p>
            <a:pPr marL="385865" indent="-385865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numCol="1">
            <a:normAutofit fontScale="85000" lnSpcReduction="20000"/>
          </a:bodyPr>
          <a:lstStyle/>
          <a:p>
            <a:endParaRPr lang="en-US" sz="15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462"/>
          <a:stretch/>
        </p:blipFill>
        <p:spPr>
          <a:xfrm>
            <a:off x="6289184" y="577199"/>
            <a:ext cx="2609597" cy="19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661"/>
            <a:ext cx="9181776" cy="5123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648">
            <a:off x="2916942" y="1465207"/>
            <a:ext cx="2751060" cy="3572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685799"/>
            <a:ext cx="9334175" cy="57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 xsi:nil="true"/>
    <MarketSpecific xmlns="4873beb7-5857-4685-be1f-d57550cc96cc" xsi:nil="true"/>
    <LocComments xmlns="4873beb7-5857-4685-be1f-d57550cc96cc" xsi:nil="true"/>
    <ThumbnailAssetId xmlns="4873beb7-5857-4685-be1f-d57550cc96cc" xsi:nil="true"/>
    <PrimaryImageGen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 xsi:nil="true"/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/>
    <Providers xmlns="4873beb7-5857-4685-be1f-d57550cc96cc" xsi:nil="true"/>
    <MachineTranslated xmlns="4873beb7-5857-4685-be1f-d57550cc96cc" xsi:nil="true"/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 xsi:nil="true"/>
    <TimesCloned xmlns="4873beb7-5857-4685-be1f-d57550cc96cc" xsi:nil="true"/>
    <AssetStart xmlns="4873beb7-5857-4685-be1f-d57550cc96cc" xsi:nil="true"/>
    <Provider xmlns="4873beb7-5857-4685-be1f-d57550cc96cc" xsi:nil="true"/>
    <AcquiredFrom xmlns="4873beb7-5857-4685-be1f-d57550cc96cc" xsi:nil="true"/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 xsi:nil="true"/>
    <Manager xmlns="4873beb7-5857-4685-be1f-d57550cc96cc" xsi:nil="true"/>
    <ShowIn xmlns="4873beb7-5857-4685-be1f-d57550cc96cc" xsi:nil="true"/>
    <UANotes xmlns="4873beb7-5857-4685-be1f-d57550cc96cc" xsi:nil="true"/>
    <TemplateStatu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 xsi:nil="true"/>
    <VoteCount xmlns="4873beb7-5857-4685-be1f-d57550cc96cc" xsi:nil="true"/>
    <OOCacheId xmlns="4873beb7-5857-4685-be1f-d57550cc96cc" xsi:nil="true"/>
    <IsDeleted xmlns="4873beb7-5857-4685-be1f-d57550cc96cc" xsi:nil="true"/>
    <AssetExpire xmlns="4873beb7-5857-4685-be1f-d57550cc96cc" xsi:nil="true"/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 xsi:nil="true"/>
    <BugNumber xmlns="4873beb7-5857-4685-be1f-d57550cc96cc" xsi:nil="true"/>
    <CSXSubmissionDate xmlns="4873beb7-5857-4685-be1f-d57550cc96cc" xsi:nil="true"/>
    <CSXUpdate xmlns="4873beb7-5857-4685-be1f-d57550cc96cc" xsi:nil="true"/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 xsi:nil="true"/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 xsi:nil="true"/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 xsi:nil="true"/>
    <LocLastLocAttemptVersionLookup xmlns="4873beb7-5857-4685-be1f-d57550cc96cc" xsi:nil="true"/>
    <IsSearchable xmlns="4873beb7-5857-4685-be1f-d57550cc96cc" xsi:nil="true"/>
    <TemplateTemplateType xmlns="4873beb7-5857-4685-be1f-d57550cc96cc" xsi:nil="true"/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 xsi:nil="true"/>
    <AverageRating xmlns="4873beb7-5857-4685-be1f-d57550cc96cc" xsi:nil="true"/>
    <APAuthor xmlns="4873beb7-5857-4685-be1f-d57550cc96cc">
      <UserInfo>
        <DisplayName/>
        <AccountId xsi:nil="true"/>
        <AccountType/>
      </UserInfo>
    </APAuthor>
    <LocManualTestRequired xmlns="4873beb7-5857-4685-be1f-d57550cc96cc" xsi:nil="true"/>
    <TPCommandLine xmlns="4873beb7-5857-4685-be1f-d57550cc96cc" xsi:nil="true"/>
    <TPAppVersion xmlns="4873beb7-5857-4685-be1f-d57550cc96cc" xsi:nil="true"/>
    <EditorialStatus xmlns="4873beb7-5857-4685-be1f-d57550cc96cc" xsi:nil="true"/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 xsi:nil="true"/>
    <TPLaunchHelpLinkType xmlns="4873beb7-5857-4685-be1f-d57550cc96cc" xsi:nil="true"/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10272</TotalTime>
  <Words>217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6 Secrets</vt:lpstr>
      <vt:lpstr>PowerPoint Presentation</vt:lpstr>
      <vt:lpstr>What are your most important “life goals?”</vt:lpstr>
      <vt:lpstr>What are your most important “life goals?”</vt:lpstr>
      <vt:lpstr>What are your most important “life goals?”</vt:lpstr>
      <vt:lpstr>PowerPoint Presentation</vt:lpstr>
      <vt:lpstr>PowerPoint Presentation</vt:lpstr>
      <vt:lpstr>Acts 17</vt:lpstr>
      <vt:lpstr>PowerPoint Presentation</vt:lpstr>
      <vt:lpstr>6 Secrets to Happy Life</vt:lpstr>
      <vt:lpstr>6 Secrets to a Spiritual Life</vt:lpstr>
      <vt:lpstr>Acts 17</vt:lpstr>
    </vt:vector>
  </TitlesOfParts>
  <Company>Azura Vascualr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 From Proverbs</dc:title>
  <dc:creator>Aaron Hurd</dc:creator>
  <cp:lastModifiedBy>Martinez church</cp:lastModifiedBy>
  <cp:revision>79</cp:revision>
  <dcterms:created xsi:type="dcterms:W3CDTF">2018-08-28T00:55:05Z</dcterms:created>
  <dcterms:modified xsi:type="dcterms:W3CDTF">2019-01-29T15:33:03Z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