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9" r:id="rId5"/>
    <p:sldId id="258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2E19-FCEA-43D3-AA63-EDA9D95C13E1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9310-C975-414F-B81D-B538D44B0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4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2E19-FCEA-43D3-AA63-EDA9D95C13E1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9310-C975-414F-B81D-B538D44B0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9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2E19-FCEA-43D3-AA63-EDA9D95C13E1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9310-C975-414F-B81D-B538D44B0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5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2E19-FCEA-43D3-AA63-EDA9D95C13E1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9310-C975-414F-B81D-B538D44B0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1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2E19-FCEA-43D3-AA63-EDA9D95C13E1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9310-C975-414F-B81D-B538D44B0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0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2E19-FCEA-43D3-AA63-EDA9D95C13E1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9310-C975-414F-B81D-B538D44B0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7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2E19-FCEA-43D3-AA63-EDA9D95C13E1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9310-C975-414F-B81D-B538D44B0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2E19-FCEA-43D3-AA63-EDA9D95C13E1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9310-C975-414F-B81D-B538D44B0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2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2E19-FCEA-43D3-AA63-EDA9D95C13E1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9310-C975-414F-B81D-B538D44B0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4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2E19-FCEA-43D3-AA63-EDA9D95C13E1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9310-C975-414F-B81D-B538D44B0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1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2E19-FCEA-43D3-AA63-EDA9D95C13E1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9310-C975-414F-B81D-B538D44B0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0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2E19-FCEA-43D3-AA63-EDA9D95C13E1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99310-C975-414F-B81D-B538D44B0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9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2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4343400" y="1981200"/>
            <a:ext cx="4114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4800" dirty="0" smtClean="0">
                <a:solidFill>
                  <a:schemeClr val="bg1"/>
                </a:solidFill>
                <a:latin typeface="ConcursoItalian BTN" panose="020B0806020102040B07" pitchFamily="34" charset="0"/>
              </a:rPr>
              <a:t>       The</a:t>
            </a:r>
          </a:p>
          <a:p>
            <a:pPr algn="ctr">
              <a:lnSpc>
                <a:spcPts val="9000"/>
              </a:lnSpc>
            </a:pPr>
            <a:r>
              <a:rPr lang="en-US" sz="9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cursoItalian BTN" panose="020B0806020102040B07" pitchFamily="34" charset="0"/>
              </a:rPr>
              <a:t>PERFECT</a:t>
            </a:r>
          </a:p>
          <a:p>
            <a:pPr algn="ctr">
              <a:lnSpc>
                <a:spcPts val="4000"/>
              </a:lnSpc>
            </a:pPr>
            <a:r>
              <a:rPr lang="en-US" sz="4800" dirty="0" smtClean="0">
                <a:solidFill>
                  <a:schemeClr val="bg1"/>
                </a:solidFill>
                <a:latin typeface="ConcursoItalian BTN" panose="020B0806020102040B07" pitchFamily="34" charset="0"/>
              </a:rPr>
              <a:t>Law of</a:t>
            </a:r>
          </a:p>
          <a:p>
            <a:pPr algn="ctr">
              <a:lnSpc>
                <a:spcPts val="10000"/>
              </a:lnSpc>
            </a:pPr>
            <a:r>
              <a:rPr lang="en-US" sz="9600" dirty="0" smtClean="0">
                <a:solidFill>
                  <a:srgbClr val="FF0000"/>
                </a:solidFill>
                <a:latin typeface="ConcursoItalian BTN" panose="020B0806020102040B07" pitchFamily="34" charset="0"/>
              </a:rPr>
              <a:t>LIBERTY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70" y="701423"/>
            <a:ext cx="4114460" cy="463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2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828800"/>
            <a:ext cx="79227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u="none" strike="noStrike" baseline="30000" dirty="0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I. “Perfect”</a:t>
            </a:r>
          </a:p>
          <a:p>
            <a:r>
              <a:rPr lang="en-US" sz="48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0" i="0" u="none" strike="noStrike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800" b="1" i="0" u="sng" strike="noStrike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</a:t>
            </a:r>
          </a:p>
          <a:p>
            <a:r>
              <a:rPr lang="en-US" sz="4800" b="0" i="0" u="none" strike="noStrike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B) </a:t>
            </a:r>
            <a:r>
              <a:rPr lang="en-US" sz="4800" b="1" i="0" u="sng" strike="noStrike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  <a:p>
            <a:r>
              <a:rPr lang="en-US" sz="4800" b="0" i="0" u="none" strike="noStrike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C) </a:t>
            </a:r>
            <a:r>
              <a:rPr lang="en-US" sz="4800" b="1" i="0" u="sng" strike="noStrike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endParaRPr lang="en-US" sz="4800" b="0" i="0" u="none" strike="noStrike" baseline="30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69" y="-225106"/>
            <a:ext cx="4327859" cy="1825306"/>
          </a:xfrm>
          <a:prstGeom prst="rect">
            <a:avLst/>
          </a:prstGeom>
          <a:effectLst>
            <a:outerShdw blurRad="50800" dist="38100" dir="2700000" algn="t" rotWithShape="0">
              <a:prstClr val="black">
                <a:alpha val="6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113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286000"/>
            <a:ext cx="83037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u="none" strike="noStrike" baseline="30000" dirty="0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II. “Law”</a:t>
            </a:r>
          </a:p>
          <a:p>
            <a:r>
              <a:rPr lang="en-US" sz="4800" baseline="30000" dirty="0"/>
              <a:t>	A) Some deny obedience to </a:t>
            </a:r>
            <a:r>
              <a:rPr lang="en-US" sz="4800" b="1" u="sng" baseline="30000" dirty="0" smtClean="0">
                <a:solidFill>
                  <a:srgbClr val="C00000"/>
                </a:solidFill>
              </a:rPr>
              <a:t>anything</a:t>
            </a:r>
          </a:p>
          <a:p>
            <a:r>
              <a:rPr lang="en-US" sz="4800" baseline="30000" dirty="0"/>
              <a:t>		1. </a:t>
            </a:r>
            <a:r>
              <a:rPr lang="en-US" sz="4800" baseline="30000" dirty="0" smtClean="0"/>
              <a:t>Teach </a:t>
            </a:r>
            <a:r>
              <a:rPr lang="en-US" sz="4800" baseline="30000" dirty="0"/>
              <a:t>salvation is by “faith </a:t>
            </a:r>
            <a:r>
              <a:rPr lang="en-US" sz="4800" baseline="30000" dirty="0" smtClean="0"/>
              <a:t>only”</a:t>
            </a:r>
          </a:p>
          <a:p>
            <a:r>
              <a:rPr lang="en-US" sz="4800" baseline="30000" dirty="0"/>
              <a:t>		2. Faith apart from all works </a:t>
            </a:r>
            <a:r>
              <a:rPr lang="en-US" sz="4800" baseline="30000" dirty="0" smtClean="0"/>
              <a:t>				eliminates </a:t>
            </a:r>
            <a:r>
              <a:rPr lang="en-US" sz="4800" b="1" u="sng" baseline="30000" dirty="0">
                <a:solidFill>
                  <a:srgbClr val="C00000"/>
                </a:solidFill>
              </a:rPr>
              <a:t>faith</a:t>
            </a:r>
            <a:r>
              <a:rPr lang="en-US" sz="4800" baseline="30000" dirty="0"/>
              <a:t> (John </a:t>
            </a:r>
            <a:r>
              <a:rPr lang="en-US" sz="4800" baseline="30000" dirty="0" smtClean="0"/>
              <a:t>6:28-29; 			Gal</a:t>
            </a:r>
            <a:r>
              <a:rPr lang="en-US" sz="4800" baseline="30000" dirty="0"/>
              <a:t>. </a:t>
            </a:r>
            <a:r>
              <a:rPr lang="en-US" sz="4800" baseline="30000" dirty="0" smtClean="0"/>
              <a:t>5:6)</a:t>
            </a:r>
          </a:p>
          <a:p>
            <a:r>
              <a:rPr lang="en-US" sz="4800" baseline="30000" dirty="0"/>
              <a:t>	C) One is to obey and continue in the law Christ has given (Matthew 7:2; </a:t>
            </a:r>
            <a:r>
              <a:rPr lang="en-US" sz="4800" baseline="30000" dirty="0" smtClean="0"/>
              <a:t>Hebrews </a:t>
            </a:r>
            <a:r>
              <a:rPr lang="en-US" sz="4800" baseline="30000" dirty="0"/>
              <a:t>5:8-9; James 1:22; John 8:31; 2 John 9; 2 Thess. </a:t>
            </a:r>
            <a:r>
              <a:rPr lang="en-US" sz="4800" baseline="30000" dirty="0" smtClean="0"/>
              <a:t>1:7-9)</a:t>
            </a:r>
            <a:endParaRPr lang="en-US" sz="4800" b="0" i="0" u="none" strike="noStrike" baseline="30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-152401"/>
            <a:ext cx="5318459" cy="2243099"/>
          </a:xfrm>
          <a:prstGeom prst="rect">
            <a:avLst/>
          </a:prstGeom>
          <a:effectLst>
            <a:outerShdw blurRad="50800" dist="38100" dir="2700000" algn="t" rotWithShape="0">
              <a:prstClr val="black">
                <a:alpha val="6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122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981200"/>
            <a:ext cx="89133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u="none" strike="noStrike" baseline="30000" dirty="0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III. “Liberty”</a:t>
            </a:r>
          </a:p>
          <a:p>
            <a:r>
              <a:rPr lang="en-US" sz="4800" b="1" baseline="300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	</a:t>
            </a:r>
            <a:r>
              <a:rPr lang="en-US" sz="4800" baseline="30000" dirty="0" smtClean="0"/>
              <a:t>A</a:t>
            </a:r>
            <a:r>
              <a:rPr lang="en-US" sz="4800" baseline="30000" dirty="0"/>
              <a:t>) </a:t>
            </a:r>
            <a:r>
              <a:rPr lang="en-US" sz="4800" baseline="30000" dirty="0" smtClean="0"/>
              <a:t>Meaning? (</a:t>
            </a:r>
            <a:r>
              <a:rPr lang="en-US" sz="4800" baseline="30000" dirty="0"/>
              <a:t>Rom. </a:t>
            </a:r>
            <a:r>
              <a:rPr lang="en-US" sz="4800" baseline="30000" dirty="0" smtClean="0"/>
              <a:t>6:1-2)</a:t>
            </a:r>
          </a:p>
          <a:p>
            <a:r>
              <a:rPr lang="en-US" sz="4800" baseline="30000" dirty="0"/>
              <a:t>		1. Freedom from </a:t>
            </a:r>
            <a:r>
              <a:rPr lang="en-US" sz="4800" baseline="30000" dirty="0" smtClean="0"/>
              <a:t>Law </a:t>
            </a:r>
            <a:r>
              <a:rPr lang="en-US" sz="4800" baseline="30000" dirty="0"/>
              <a:t>of </a:t>
            </a:r>
            <a:r>
              <a:rPr lang="en-US" sz="4800" baseline="30000" dirty="0" smtClean="0"/>
              <a:t>Moses</a:t>
            </a:r>
          </a:p>
          <a:p>
            <a:r>
              <a:rPr lang="en-US" sz="4800" baseline="30000" dirty="0"/>
              <a:t>		2. Freedom from </a:t>
            </a:r>
            <a:r>
              <a:rPr lang="en-US" sz="4800" baseline="30000" dirty="0" smtClean="0"/>
              <a:t>sin </a:t>
            </a:r>
            <a:r>
              <a:rPr lang="en-US" sz="4800" baseline="30000" dirty="0"/>
              <a:t>(Rom. </a:t>
            </a:r>
            <a:r>
              <a:rPr lang="en-US" sz="4800" baseline="30000" dirty="0" smtClean="0"/>
              <a:t>6:18)</a:t>
            </a:r>
          </a:p>
          <a:p>
            <a:r>
              <a:rPr lang="en-US" sz="4800" baseline="30000" dirty="0"/>
              <a:t>		3. Never a </a:t>
            </a:r>
            <a:r>
              <a:rPr lang="en-US" sz="4800" baseline="30000" dirty="0" smtClean="0"/>
              <a:t>license (1 </a:t>
            </a:r>
            <a:r>
              <a:rPr lang="en-US" sz="4800" baseline="30000" dirty="0"/>
              <a:t>Pet. 4:11; Col. 3:17</a:t>
            </a:r>
            <a:r>
              <a:rPr lang="en-US" sz="4800" baseline="30000" dirty="0" smtClean="0"/>
              <a:t>)</a:t>
            </a:r>
          </a:p>
          <a:p>
            <a:r>
              <a:rPr lang="en-US" sz="4800" baseline="30000" dirty="0"/>
              <a:t>	C) One is NOT at liberty to</a:t>
            </a:r>
            <a:r>
              <a:rPr lang="en-US" sz="4800" baseline="30000" dirty="0" smtClean="0"/>
              <a:t>:</a:t>
            </a:r>
          </a:p>
          <a:p>
            <a:r>
              <a:rPr lang="en-US" sz="4800" baseline="30000" dirty="0"/>
              <a:t>		1. Change the </a:t>
            </a:r>
            <a:r>
              <a:rPr lang="en-US" sz="4800" b="1" u="sng" baseline="30000" dirty="0">
                <a:solidFill>
                  <a:srgbClr val="C00000"/>
                </a:solidFill>
              </a:rPr>
              <a:t>gospel</a:t>
            </a:r>
            <a:r>
              <a:rPr lang="en-US" sz="4800" baseline="30000" dirty="0"/>
              <a:t> (Gal. 1:6-9</a:t>
            </a:r>
            <a:r>
              <a:rPr lang="en-US" sz="4800" baseline="30000" dirty="0" smtClean="0"/>
              <a:t>).</a:t>
            </a:r>
          </a:p>
          <a:p>
            <a:r>
              <a:rPr lang="en-US" sz="4800" baseline="30000" dirty="0"/>
              <a:t>		2. Change the </a:t>
            </a:r>
            <a:r>
              <a:rPr lang="en-US" sz="4800" b="1" u="sng" baseline="30000" dirty="0">
                <a:solidFill>
                  <a:srgbClr val="C00000"/>
                </a:solidFill>
              </a:rPr>
              <a:t>worship</a:t>
            </a:r>
            <a:r>
              <a:rPr lang="en-US" sz="4800" baseline="30000" dirty="0"/>
              <a:t> (Matt. 15:9</a:t>
            </a:r>
            <a:r>
              <a:rPr lang="en-US" sz="4800" baseline="30000" dirty="0" smtClean="0"/>
              <a:t>).</a:t>
            </a:r>
          </a:p>
          <a:p>
            <a:r>
              <a:rPr lang="en-US" sz="4800" baseline="30000" dirty="0"/>
              <a:t>		3. Continue in </a:t>
            </a:r>
            <a:r>
              <a:rPr lang="en-US" sz="4800" b="1" u="sng" baseline="30000" dirty="0">
                <a:solidFill>
                  <a:srgbClr val="C00000"/>
                </a:solidFill>
              </a:rPr>
              <a:t>sin</a:t>
            </a:r>
            <a:r>
              <a:rPr lang="en-US" sz="4800" baseline="30000" dirty="0">
                <a:solidFill>
                  <a:srgbClr val="C00000"/>
                </a:solidFill>
              </a:rPr>
              <a:t> </a:t>
            </a:r>
            <a:r>
              <a:rPr lang="en-US" sz="4800" baseline="30000" dirty="0"/>
              <a:t>(Rom. 6:12).</a:t>
            </a:r>
            <a:endParaRPr lang="en-US" sz="4800" b="0" i="0" u="none" strike="noStrike" baseline="30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304800"/>
            <a:ext cx="5318459" cy="2243099"/>
          </a:xfrm>
          <a:prstGeom prst="rect">
            <a:avLst/>
          </a:prstGeom>
          <a:effectLst>
            <a:outerShdw blurRad="50800" dist="38100" dir="2700000" algn="t" rotWithShape="0">
              <a:prstClr val="black">
                <a:alpha val="6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874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1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21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</dc:creator>
  <cp:lastModifiedBy>Shannon</cp:lastModifiedBy>
  <cp:revision>7</cp:revision>
  <dcterms:created xsi:type="dcterms:W3CDTF">2015-01-18T02:54:37Z</dcterms:created>
  <dcterms:modified xsi:type="dcterms:W3CDTF">2015-01-18T04:31:31Z</dcterms:modified>
</cp:coreProperties>
</file>