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2" r:id="rId3"/>
    <p:sldId id="271" r:id="rId4"/>
    <p:sldId id="260" r:id="rId5"/>
    <p:sldId id="275" r:id="rId6"/>
    <p:sldId id="274" r:id="rId7"/>
    <p:sldId id="273" r:id="rId8"/>
    <p:sldId id="264" r:id="rId9"/>
    <p:sldId id="277" r:id="rId10"/>
    <p:sldId id="278" r:id="rId11"/>
    <p:sldId id="284" r:id="rId12"/>
    <p:sldId id="285" r:id="rId13"/>
    <p:sldId id="280" r:id="rId14"/>
    <p:sldId id="281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97"/>
    <a:srgbClr val="FF5353"/>
    <a:srgbClr val="FEE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84" autoAdjust="0"/>
  </p:normalViewPr>
  <p:slideViewPr>
    <p:cSldViewPr>
      <p:cViewPr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EFAD-223F-48ED-B347-AB4CB7C64ED0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52F5-7080-4BF8-80D6-4EB2A30A1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1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52F5-7080-4BF8-80D6-4EB2A30A1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52F5-7080-4BF8-80D6-4EB2A30A1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9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2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7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949B-A244-448C-B2D5-31C9BB0FA17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BA8C-1D43-4DD6-BF21-9907BD4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844689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/>
              </a:rPr>
              <a:t>John 13:34-35 NASB</a:t>
            </a:r>
          </a:p>
          <a:p>
            <a:r>
              <a:rPr lang="en-US" sz="3600" b="1" dirty="0">
                <a:latin typeface="Georgia"/>
              </a:rPr>
              <a:t>(34)  </a:t>
            </a:r>
            <a:r>
              <a:rPr lang="en-US" sz="3600" b="1" dirty="0">
                <a:solidFill>
                  <a:srgbClr val="C00000"/>
                </a:solidFill>
                <a:latin typeface="Georgia"/>
              </a:rPr>
              <a:t>"A new commandment I give to you, that you love one another, even as I have loved you, that you also love one another.</a:t>
            </a:r>
          </a:p>
          <a:p>
            <a:r>
              <a:rPr lang="en-US" sz="3600" b="1" dirty="0">
                <a:latin typeface="Georgia"/>
              </a:rPr>
              <a:t>(35)  </a:t>
            </a:r>
            <a:r>
              <a:rPr lang="en-US" sz="3600" b="1" dirty="0">
                <a:solidFill>
                  <a:srgbClr val="C00000"/>
                </a:solidFill>
                <a:latin typeface="Georgia"/>
              </a:rPr>
              <a:t>"By this all men will know that you are My disciples, if you have love for one another</a:t>
            </a:r>
            <a:r>
              <a:rPr lang="en-US" sz="3600" b="1" dirty="0" smtClean="0">
                <a:solidFill>
                  <a:srgbClr val="C00000"/>
                </a:solidFill>
                <a:latin typeface="Georgia"/>
              </a:rPr>
              <a:t>."</a:t>
            </a:r>
            <a:endParaRPr lang="en-US" sz="3600" b="1" dirty="0">
              <a:solidFill>
                <a:srgbClr val="C00000"/>
              </a:solidFill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67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Love Neighbor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7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114485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eorgia"/>
              </a:rPr>
              <a:t>John 15:12-13 NASB</a:t>
            </a:r>
          </a:p>
          <a:p>
            <a:r>
              <a:rPr lang="en-US" sz="3600" b="1" dirty="0">
                <a:latin typeface="Georgia"/>
              </a:rPr>
              <a:t>(12)  </a:t>
            </a:r>
            <a:r>
              <a:rPr lang="en-US" sz="3600" b="1" dirty="0">
                <a:solidFill>
                  <a:srgbClr val="FF0000"/>
                </a:solidFill>
                <a:latin typeface="Georgia"/>
              </a:rPr>
              <a:t>"This is My commandment, that you love one another, just as I have loved you.</a:t>
            </a:r>
            <a:endParaRPr lang="en-US" sz="3600" b="1" dirty="0">
              <a:solidFill>
                <a:prstClr val="black"/>
              </a:solidFill>
              <a:latin typeface="Georgia"/>
            </a:endParaRPr>
          </a:p>
          <a:p>
            <a:r>
              <a:rPr lang="en-US" sz="3600" b="1" dirty="0">
                <a:latin typeface="Georgia"/>
              </a:rPr>
              <a:t>(13)  </a:t>
            </a:r>
            <a:r>
              <a:rPr lang="en-US" sz="3600" b="1" dirty="0">
                <a:solidFill>
                  <a:srgbClr val="FF0000"/>
                </a:solidFill>
                <a:latin typeface="Georgia"/>
              </a:rPr>
              <a:t>"Greater love has no one than this, that one lay down his life for his friends</a:t>
            </a:r>
            <a:r>
              <a:rPr lang="en-US" sz="3600" b="1" dirty="0" smtClean="0">
                <a:solidFill>
                  <a:srgbClr val="FF0000"/>
                </a:solidFill>
                <a:latin typeface="Georgia"/>
              </a:rPr>
              <a:t>.</a:t>
            </a:r>
            <a:endParaRPr lang="en-US" sz="3600" b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67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Love Neighbor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9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114485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8080"/>
                </a:solidFill>
                <a:latin typeface="Georgia"/>
              </a:rPr>
              <a:t>1 John 4:20-21 NASB</a:t>
            </a:r>
            <a:endParaRPr lang="en-US" sz="3400" b="1" dirty="0">
              <a:solidFill>
                <a:prstClr val="black"/>
              </a:solidFill>
              <a:latin typeface="Georgia"/>
            </a:endParaRPr>
          </a:p>
          <a:p>
            <a:r>
              <a:rPr lang="en-US" sz="3400" b="1" dirty="0">
                <a:solidFill>
                  <a:srgbClr val="008080"/>
                </a:solidFill>
                <a:latin typeface="Georgia"/>
              </a:rPr>
              <a:t>(20)</a:t>
            </a:r>
            <a:r>
              <a:rPr lang="en-US" sz="3400" b="1" dirty="0">
                <a:solidFill>
                  <a:prstClr val="black"/>
                </a:solidFill>
                <a:latin typeface="Georgia"/>
              </a:rPr>
              <a:t>  If someone says, "I love God," and hates his brother, he is a liar; for the one who does not love his brother whom he has seen, cannot love God whom he has not seen.</a:t>
            </a:r>
          </a:p>
          <a:p>
            <a:r>
              <a:rPr lang="en-US" sz="3400" b="1" dirty="0">
                <a:solidFill>
                  <a:srgbClr val="008080"/>
                </a:solidFill>
                <a:latin typeface="Georgia"/>
              </a:rPr>
              <a:t>(21)</a:t>
            </a:r>
            <a:r>
              <a:rPr lang="en-US" sz="3400" b="1" dirty="0">
                <a:solidFill>
                  <a:prstClr val="black"/>
                </a:solidFill>
                <a:latin typeface="Georgia"/>
              </a:rPr>
              <a:t>  And this commandment we have from Him, that the one who loves God should love his brother also</a:t>
            </a:r>
            <a:r>
              <a:rPr lang="en-US" sz="3400" b="1" dirty="0" smtClean="0">
                <a:solidFill>
                  <a:prstClr val="black"/>
                </a:solidFill>
                <a:latin typeface="Georgia"/>
              </a:rPr>
              <a:t>.</a:t>
            </a:r>
            <a:endParaRPr lang="en-US" sz="3400" b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67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Love Neighbor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1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1047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60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A) Know the </a:t>
            </a:r>
            <a:r>
              <a:rPr lang="en-US" sz="6000" b="1" u="sng" baseline="30000" dirty="0" smtClean="0">
                <a:solidFill>
                  <a:srgbClr val="FFDA97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source</a:t>
            </a:r>
            <a:r>
              <a:rPr lang="en-US" sz="6000" b="1" baseline="30000" dirty="0" smtClean="0">
                <a:solidFill>
                  <a:srgbClr val="FFDA97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of Man’s Love</a:t>
            </a:r>
          </a:p>
          <a:p>
            <a:pPr>
              <a:lnSpc>
                <a:spcPct val="200000"/>
              </a:lnSpc>
            </a:pPr>
            <a:r>
              <a:rPr lang="en-US" sz="60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B) Know the </a:t>
            </a:r>
            <a:r>
              <a:rPr lang="en-US" sz="6000" b="1" u="sng" baseline="30000" dirty="0" smtClean="0">
                <a:solidFill>
                  <a:srgbClr val="FFDA97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object</a:t>
            </a:r>
            <a:r>
              <a:rPr lang="en-US" sz="6000" b="1" baseline="30000" dirty="0" smtClean="0">
                <a:solidFill>
                  <a:srgbClr val="FFDA97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of Man’s Love:</a:t>
            </a:r>
          </a:p>
          <a:p>
            <a:pPr lvl="1">
              <a:lnSpc>
                <a:spcPct val="200000"/>
              </a:lnSpc>
            </a:pPr>
            <a:r>
              <a:rPr lang="en-US" sz="60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		</a:t>
            </a:r>
            <a:r>
              <a:rPr lang="en-US" sz="6000" b="1" u="sng" baseline="30000" dirty="0" smtClean="0">
                <a:solidFill>
                  <a:srgbClr val="FFDA97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God</a:t>
            </a:r>
            <a:r>
              <a:rPr lang="en-US" sz="6000" b="1" baseline="30000" dirty="0" smtClean="0">
                <a:solidFill>
                  <a:srgbClr val="FFDA97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and </a:t>
            </a:r>
            <a:r>
              <a:rPr lang="en-US" sz="6000" b="1" u="sng" baseline="30000" dirty="0" smtClean="0">
                <a:solidFill>
                  <a:srgbClr val="FFDA97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Man</a:t>
            </a:r>
            <a:endParaRPr lang="en-US" sz="6000" b="1" u="sng" baseline="30000" dirty="0">
              <a:solidFill>
                <a:srgbClr val="FFDA97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753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III. </a:t>
            </a:r>
            <a:r>
              <a:rPr lang="en-US" sz="9600" b="1" u="sng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Initiating</a:t>
            </a:r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Love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9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899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	A</a:t>
            </a:r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) Love must be expressed (</a:t>
            </a:r>
            <a:r>
              <a:rPr lang="en-US" sz="4800" baseline="30000" dirty="0" err="1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Jn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13:34; 1 </a:t>
            </a:r>
            <a:r>
              <a:rPr lang="en-US" sz="4800" baseline="30000" dirty="0" err="1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Jn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4:11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)</a:t>
            </a:r>
            <a:endParaRPr lang="en-US" sz="4800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  <a:p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	B) Challenges to loving</a:t>
            </a:r>
          </a:p>
          <a:p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		1. Overcoming ourselves 	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					(</a:t>
            </a:r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Romans 12:1-2; Ephesians 4:17-32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)</a:t>
            </a:r>
          </a:p>
          <a:p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		2. Seizing opportunities 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						(</a:t>
            </a:r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Luke 10:30-37; 1 John 3:16-18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)</a:t>
            </a:r>
            <a:endParaRPr lang="en-US" sz="4800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  <a:p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		3. Ignoring 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the response </a:t>
            </a:r>
            <a:r>
              <a:rPr lang="en-US" sz="4800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of others</a:t>
            </a:r>
            <a:endParaRPr lang="en-US" sz="4800" u="sng" baseline="30000" dirty="0">
              <a:solidFill>
                <a:srgbClr val="FFDA97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753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IV. </a:t>
            </a:r>
            <a:r>
              <a:rPr lang="en-US" sz="9600" b="1" u="sng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Living</a:t>
            </a:r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Love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2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750" y="2351782"/>
            <a:ext cx="552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>
                <a:solidFill>
                  <a:srgbClr val="FFC000"/>
                </a:solidFill>
              </a:rPr>
              <a:t>I. </a:t>
            </a:r>
            <a:r>
              <a:rPr lang="en-US" sz="9600" b="1" u="sng" baseline="30000" dirty="0" smtClean="0">
                <a:solidFill>
                  <a:srgbClr val="FFC000"/>
                </a:solidFill>
              </a:rPr>
              <a:t>Defining</a:t>
            </a:r>
            <a:r>
              <a:rPr lang="en-US" sz="9600" b="1" baseline="30000" dirty="0" smtClean="0">
                <a:solidFill>
                  <a:srgbClr val="FFC000"/>
                </a:solidFill>
              </a:rPr>
              <a:t> Love</a:t>
            </a:r>
            <a:endParaRPr lang="en-US" sz="9600" b="1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“love(_)” 651x </a:t>
            </a:r>
            <a:r>
              <a:rPr lang="en-US" sz="4000" dirty="0">
                <a:solidFill>
                  <a:srgbClr val="FFC000"/>
                </a:solidFill>
              </a:rPr>
              <a:t>in </a:t>
            </a:r>
            <a:r>
              <a:rPr lang="en-US" sz="4000" dirty="0" smtClean="0">
                <a:solidFill>
                  <a:srgbClr val="FFC000"/>
                </a:solidFill>
              </a:rPr>
              <a:t>552 </a:t>
            </a:r>
            <a:r>
              <a:rPr lang="en-US" sz="4000" dirty="0">
                <a:solidFill>
                  <a:srgbClr val="FFC000"/>
                </a:solidFill>
              </a:rPr>
              <a:t>verses in the </a:t>
            </a:r>
            <a:r>
              <a:rPr lang="en-US" sz="4000" dirty="0" smtClean="0">
                <a:solidFill>
                  <a:srgbClr val="FFC000"/>
                </a:solidFill>
              </a:rPr>
              <a:t>Bible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 smtClean="0">
                <a:solidFill>
                  <a:srgbClr val="FFC000"/>
                </a:solidFill>
              </a:rPr>
              <a:t>New Testament: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209800"/>
            <a:ext cx="8229600" cy="4267200"/>
          </a:xfrm>
          <a:prstGeom prst="roundRect">
            <a:avLst>
              <a:gd name="adj" fmla="val 519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 smtClean="0">
                <a:solidFill>
                  <a:schemeClr val="tx1"/>
                </a:solidFill>
              </a:rPr>
              <a:t>Phileo</a:t>
            </a:r>
            <a:r>
              <a:rPr lang="en-US" sz="3200" dirty="0" smtClean="0">
                <a:solidFill>
                  <a:schemeClr val="tx1"/>
                </a:solidFill>
              </a:rPr>
              <a:t> – (used 25 x in N.T.)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Thayer Definition: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1) to love  1a) to approve of  1b) to like  		1c) sanction  1d) to treat affectionately or 			     kindly, to welcome, befriend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2) to show signs of love  2a) to kiss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3) to be fond of doing  3a) be wont, use to do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Part of Speech:</a:t>
            </a:r>
            <a:r>
              <a:rPr lang="en-US" sz="3200" dirty="0" smtClean="0">
                <a:solidFill>
                  <a:schemeClr val="tx1"/>
                </a:solidFill>
              </a:rPr>
              <a:t> verb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2209800"/>
            <a:ext cx="8229600" cy="4267200"/>
          </a:xfrm>
          <a:prstGeom prst="roundRect">
            <a:avLst>
              <a:gd name="adj" fmla="val 519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 smtClean="0">
                <a:solidFill>
                  <a:schemeClr val="tx1"/>
                </a:solidFill>
              </a:rPr>
              <a:t>Agapao</a:t>
            </a:r>
            <a:r>
              <a:rPr lang="en-US" sz="3200" dirty="0" smtClean="0">
                <a:solidFill>
                  <a:schemeClr val="tx1"/>
                </a:solidFill>
              </a:rPr>
              <a:t>̄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Thayer </a:t>
            </a:r>
            <a:r>
              <a:rPr lang="en-US" sz="3200" b="1" dirty="0">
                <a:solidFill>
                  <a:schemeClr val="tx1"/>
                </a:solidFill>
              </a:rPr>
              <a:t>Definition: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1) of </a:t>
            </a:r>
            <a:r>
              <a:rPr lang="en-US" sz="3200" dirty="0" smtClean="0">
                <a:solidFill>
                  <a:schemeClr val="tx1"/>
                </a:solidFill>
              </a:rPr>
              <a:t>persons  1a</a:t>
            </a:r>
            <a:r>
              <a:rPr lang="en-US" sz="3200" dirty="0">
                <a:solidFill>
                  <a:schemeClr val="tx1"/>
                </a:solidFill>
              </a:rPr>
              <a:t>) to welcome, to entertain, to </a:t>
            </a:r>
            <a:r>
              <a:rPr lang="en-US" sz="3200" dirty="0" smtClean="0">
                <a:solidFill>
                  <a:schemeClr val="tx1"/>
                </a:solidFill>
              </a:rPr>
              <a:t>  				be </a:t>
            </a:r>
            <a:r>
              <a:rPr lang="en-US" sz="3200" dirty="0">
                <a:solidFill>
                  <a:schemeClr val="tx1"/>
                </a:solidFill>
              </a:rPr>
              <a:t>fond of, to love dearly</a:t>
            </a:r>
          </a:p>
          <a:p>
            <a:r>
              <a:rPr lang="en-US" sz="3200" dirty="0">
                <a:solidFill>
                  <a:schemeClr val="tx1"/>
                </a:solidFill>
              </a:rPr>
              <a:t>2) of </a:t>
            </a:r>
            <a:r>
              <a:rPr lang="en-US" sz="3200" dirty="0" smtClean="0">
                <a:solidFill>
                  <a:schemeClr val="tx1"/>
                </a:solidFill>
              </a:rPr>
              <a:t>things  2a</a:t>
            </a:r>
            <a:r>
              <a:rPr lang="en-US" sz="3200" dirty="0">
                <a:solidFill>
                  <a:schemeClr val="tx1"/>
                </a:solidFill>
              </a:rPr>
              <a:t>) to be well pleased, to be </a:t>
            </a:r>
            <a:r>
              <a:rPr lang="en-US" sz="3200" dirty="0" smtClean="0">
                <a:solidFill>
                  <a:schemeClr val="tx1"/>
                </a:solidFill>
              </a:rPr>
              <a:t>				contented </a:t>
            </a:r>
            <a:r>
              <a:rPr lang="en-US" sz="3200" dirty="0">
                <a:solidFill>
                  <a:schemeClr val="tx1"/>
                </a:solidFill>
              </a:rPr>
              <a:t>at or with a thing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Part of Speech: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verb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1"/>
            <a:ext cx="8763000" cy="6629399"/>
          </a:xfrm>
          <a:prstGeom prst="rect">
            <a:avLst/>
          </a:prstGeom>
          <a:noFill/>
        </p:spPr>
        <p:txBody>
          <a:bodyPr wrap="square" numCol="6" rtlCol="0">
            <a:normAutofit fontScale="70000" lnSpcReduction="20000"/>
          </a:bodyPr>
          <a:lstStyle/>
          <a:p>
            <a:pPr lvl="0"/>
            <a:r>
              <a:rPr lang="en-US" sz="1000" b="1" dirty="0">
                <a:solidFill>
                  <a:schemeClr val="bg1"/>
                </a:solidFill>
              </a:rPr>
              <a:t>Love of God, The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a part of his character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2Co_13:11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1Jo_4:8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endParaRPr lang="en-US" sz="1000" dirty="0" smtClean="0">
              <a:solidFill>
                <a:schemeClr val="bg1"/>
              </a:solidFill>
            </a:endParaRPr>
          </a:p>
          <a:p>
            <a:pPr lvl="0"/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Christ</a:t>
            </a:r>
            <a:r>
              <a:rPr lang="en-US" sz="1000" dirty="0">
                <a:solidFill>
                  <a:schemeClr val="bg1"/>
                </a:solidFill>
              </a:rPr>
              <a:t>, the especial object of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Joh_15:9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Joh_17:26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endParaRPr lang="en-US" sz="1000" dirty="0" smtClean="0">
              <a:solidFill>
                <a:schemeClr val="bg1"/>
              </a:solidFill>
            </a:endParaRPr>
          </a:p>
          <a:p>
            <a:pPr lvl="0"/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Christ </a:t>
            </a:r>
            <a:r>
              <a:rPr lang="en-US" sz="1000" dirty="0">
                <a:solidFill>
                  <a:schemeClr val="bg1"/>
                </a:solidFill>
              </a:rPr>
              <a:t>abides 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Joh_15:10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endParaRPr lang="en-US" sz="1000" dirty="0" smtClean="0">
              <a:solidFill>
                <a:schemeClr val="bg1"/>
              </a:solidFill>
            </a:endParaRPr>
          </a:p>
          <a:p>
            <a:pPr lvl="0"/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DESCRIBED </a:t>
            </a:r>
            <a:r>
              <a:rPr lang="en-US" sz="1000" dirty="0">
                <a:solidFill>
                  <a:schemeClr val="bg1"/>
                </a:solidFill>
              </a:rPr>
              <a:t>AS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Sovereign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Deu_7:8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Deu_10:15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endParaRPr lang="en-US" sz="1000" dirty="0" smtClean="0">
              <a:solidFill>
                <a:schemeClr val="bg1"/>
              </a:solidFill>
            </a:endParaRPr>
          </a:p>
          <a:p>
            <a:pPr lvl="0"/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Great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Eph_2:4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Abiding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Zep_3:17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Unfailing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Isa_49:15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Isa_49:16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Unalienable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Rom_8:39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Constraining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Hos_11:4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Everlasting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Jer_31:3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Irrespective </a:t>
            </a:r>
            <a:r>
              <a:rPr lang="en-US" sz="1000" dirty="0">
                <a:solidFill>
                  <a:schemeClr val="bg1"/>
                </a:solidFill>
              </a:rPr>
              <a:t>of merit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Deu_7:7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Job_7:17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MANIFESTED </a:t>
            </a:r>
            <a:r>
              <a:rPr lang="en-US" sz="1000" dirty="0">
                <a:solidFill>
                  <a:schemeClr val="bg1"/>
                </a:solidFill>
              </a:rPr>
              <a:t>TOWARDS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Perishing sinners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Joh_3:16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Tit_3:4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His </a:t>
            </a:r>
            <a:r>
              <a:rPr lang="en-US" sz="1000" dirty="0">
                <a:solidFill>
                  <a:schemeClr val="bg1"/>
                </a:solidFill>
              </a:rPr>
              <a:t>saints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Joh_16:27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Joh_17:23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2Th_2:16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1Jo_4:16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The </a:t>
            </a:r>
            <a:r>
              <a:rPr lang="en-US" sz="1000" dirty="0">
                <a:solidFill>
                  <a:schemeClr val="bg1"/>
                </a:solidFill>
              </a:rPr>
              <a:t>destitute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Deu_10:18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The </a:t>
            </a:r>
            <a:r>
              <a:rPr lang="en-US" sz="1000" dirty="0">
                <a:solidFill>
                  <a:schemeClr val="bg1"/>
                </a:solidFill>
              </a:rPr>
              <a:t>cheerful giver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2Co_9:7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EXHIBITED </a:t>
            </a:r>
            <a:r>
              <a:rPr lang="en-US" sz="1000" dirty="0">
                <a:solidFill>
                  <a:schemeClr val="bg1"/>
                </a:solidFill>
              </a:rPr>
              <a:t>IN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 giving of Christ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Joh_3:16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The </a:t>
            </a:r>
            <a:r>
              <a:rPr lang="en-US" sz="1000" dirty="0">
                <a:solidFill>
                  <a:schemeClr val="bg1"/>
                </a:solidFill>
              </a:rPr>
              <a:t>sending of Christ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Christ's </a:t>
            </a:r>
            <a:r>
              <a:rPr lang="en-US" sz="1000" dirty="0">
                <a:solidFill>
                  <a:schemeClr val="bg1"/>
                </a:solidFill>
              </a:rPr>
              <a:t>dying for us while sinners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Rom_5:8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1Jo_4:10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Election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Mal_1:2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Mal_1:3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Rom_9:11-13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Adoption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1Jo_3:1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Redemption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Isa_43:3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Isa_43:4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Isa_63:9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Freeness </a:t>
            </a:r>
            <a:r>
              <a:rPr lang="en-US" sz="1000" dirty="0">
                <a:solidFill>
                  <a:schemeClr val="bg1"/>
                </a:solidFill>
              </a:rPr>
              <a:t>of salvation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Tit_3:4-7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Forgiving </a:t>
            </a:r>
            <a:r>
              <a:rPr lang="en-US" sz="1000" dirty="0">
                <a:solidFill>
                  <a:schemeClr val="bg1"/>
                </a:solidFill>
              </a:rPr>
              <a:t>sin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Isa_38:17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Quickening </a:t>
            </a:r>
            <a:r>
              <a:rPr lang="en-US" sz="1000" dirty="0">
                <a:solidFill>
                  <a:schemeClr val="bg1"/>
                </a:solidFill>
              </a:rPr>
              <a:t>of souls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Eph_2:4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Eph_2:5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Drawing </a:t>
            </a:r>
            <a:r>
              <a:rPr lang="en-US" sz="1000" dirty="0">
                <a:solidFill>
                  <a:schemeClr val="bg1"/>
                </a:solidFill>
              </a:rPr>
              <a:t>us to himself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Hos_11:4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Temporal </a:t>
            </a:r>
            <a:r>
              <a:rPr lang="en-US" sz="1000" dirty="0">
                <a:solidFill>
                  <a:schemeClr val="bg1"/>
                </a:solidFill>
              </a:rPr>
              <a:t>blessings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Deu_7:13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Chastisements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Heb_12:6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Defeating </a:t>
            </a:r>
            <a:r>
              <a:rPr lang="en-US" sz="1000" dirty="0">
                <a:solidFill>
                  <a:schemeClr val="bg1"/>
                </a:solidFill>
              </a:rPr>
              <a:t>evil counsels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Deu_23:5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Shed </a:t>
            </a:r>
            <a:r>
              <a:rPr lang="en-US" sz="1000" dirty="0">
                <a:solidFill>
                  <a:schemeClr val="bg1"/>
                </a:solidFill>
              </a:rPr>
              <a:t>abroad in the heart by the Holy Spirit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Rom_5:5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Saints </a:t>
            </a:r>
            <a:r>
              <a:rPr lang="en-US" sz="1000" dirty="0">
                <a:solidFill>
                  <a:schemeClr val="bg1"/>
                </a:solidFill>
              </a:rPr>
              <a:t>know and believe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1Jo_4:16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Saints </a:t>
            </a:r>
            <a:r>
              <a:rPr lang="en-US" sz="1000" dirty="0">
                <a:solidFill>
                  <a:schemeClr val="bg1"/>
                </a:solidFill>
              </a:rPr>
              <a:t>should abide 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Jud_1:21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PERFECTED </a:t>
            </a:r>
            <a:r>
              <a:rPr lang="en-US" sz="1000" dirty="0">
                <a:solidFill>
                  <a:schemeClr val="bg1"/>
                </a:solidFill>
              </a:rPr>
              <a:t>IN SAINTS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By obedience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1Jo_2:5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By </a:t>
            </a:r>
            <a:r>
              <a:rPr lang="en-US" sz="1000" dirty="0">
                <a:solidFill>
                  <a:schemeClr val="bg1"/>
                </a:solidFill>
              </a:rPr>
              <a:t>brotherly love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1Jo_4:12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The </a:t>
            </a:r>
            <a:r>
              <a:rPr lang="en-US" sz="1000" dirty="0">
                <a:solidFill>
                  <a:schemeClr val="bg1"/>
                </a:solidFill>
              </a:rPr>
              <a:t>source of our love to him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1Jo_4:19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To </a:t>
            </a:r>
            <a:r>
              <a:rPr lang="en-US" sz="1000" dirty="0">
                <a:solidFill>
                  <a:schemeClr val="bg1"/>
                </a:solidFill>
              </a:rPr>
              <a:t>be sought in prayer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2Co_13:14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b="1" dirty="0" smtClean="0">
                <a:solidFill>
                  <a:schemeClr val="bg1"/>
                </a:solidFill>
              </a:rPr>
              <a:t>Love </a:t>
            </a:r>
            <a:r>
              <a:rPr lang="en-US" sz="1000" b="1" dirty="0">
                <a:solidFill>
                  <a:schemeClr val="bg1"/>
                </a:solidFill>
              </a:rPr>
              <a:t>To God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Commanded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Deu_11:1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Jos_22:5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The </a:t>
            </a:r>
            <a:r>
              <a:rPr lang="en-US" sz="1000" dirty="0">
                <a:solidFill>
                  <a:schemeClr val="bg1"/>
                </a:solidFill>
              </a:rPr>
              <a:t>first great commandment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Mat_22:38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With </a:t>
            </a:r>
            <a:r>
              <a:rPr lang="en-US" sz="1000" dirty="0">
                <a:solidFill>
                  <a:schemeClr val="bg1"/>
                </a:solidFill>
              </a:rPr>
              <a:t>all the heart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Deu_6:5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Mat_22:37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Better </a:t>
            </a:r>
            <a:r>
              <a:rPr lang="en-US" sz="1000" dirty="0">
                <a:solidFill>
                  <a:schemeClr val="bg1"/>
                </a:solidFill>
              </a:rPr>
              <a:t>than all sacrifices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Mar_12:33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PRODUCED </a:t>
            </a:r>
            <a:r>
              <a:rPr lang="en-US" sz="1000" dirty="0">
                <a:solidFill>
                  <a:schemeClr val="bg1"/>
                </a:solidFill>
              </a:rPr>
              <a:t>BY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 Holy Spirit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Gal_5:22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2Th_3:5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smtClean="0">
                <a:solidFill>
                  <a:schemeClr val="bg1"/>
                </a:solidFill>
              </a:rPr>
              <a:t>The </a:t>
            </a:r>
            <a:r>
              <a:rPr lang="en-US" sz="1000" dirty="0">
                <a:solidFill>
                  <a:schemeClr val="bg1"/>
                </a:solidFill>
              </a:rPr>
              <a:t>love of God to us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1Jo_4:19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Answers to prayer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Psa_116:1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Exhibited by Christ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Joh_14:31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 characteristic of saints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Psa_5:11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SHOULD PRODUCE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Joy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Psa_5:11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Love to saints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1Jo_5:1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Hatred of sin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Psa_97:10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Obedience to God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Deu_30:20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1Jo_5:3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Perfected in obedience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1Jo_2:5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Perfected, gives boldness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1Jo_4:18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God, faithful to those who have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Deu_7:9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THEY WHO HAVE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Are known of him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1Co_8:3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Are preserved by him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Psa_145:20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Are delivered by him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Psa_91:14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Partake of his mercy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Exo_20:6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Deu_7:9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Have all things working for their good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Rom_8:28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Persevere 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Jud_1:21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Exhort one another to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Psa_31:23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Pray for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2Th_3:5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 love of the world is a proof of not having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1Jo_2:15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They who love not others, are without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1Jo_4:20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Hypocrites, without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Luk_11:42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Joh_5:42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 uncharitable, without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1Jo_3:17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God tries the sincerity of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Deu_13:3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Promises connected with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Deu_11:13-15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Psa_69:36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Isa_56:6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Isa_56:7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Jam_1:12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b="1" dirty="0">
                <a:solidFill>
                  <a:schemeClr val="bg1"/>
                </a:solidFill>
              </a:rPr>
              <a:t>Love To Man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of God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Commanded by God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1Jo_4:21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Commanded by Christ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Joh_13:34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Joh_15:12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1Jo_3:23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After the example of Christ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Joh_13:34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Joh_15:12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Eph_5:2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Taught by God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1Th_4:9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Faith works by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Gal_5:6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 fruit of the Spirit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Gal_5:22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Col_1:8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Purity of heart leads to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1Pe_1:22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Explained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1Co_13:4-7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an active principle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1Th_1:3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Heb_6:10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an abiding principle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1Co_13:8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1Co_13:13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the second great commandment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Mat_22:37-39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the end of the commandment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1Ti_1:5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Supernatural gifts are nothing without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1Co_13:1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1Co_13:2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 greatest sacrifices are nothing without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1Co_13:3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Especially enjoined upon ministers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1Ti_4:12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2Ti_2:22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SAINTS SHOULD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Put on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Col_3:14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Follow after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1Co_14:1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Abound 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Phi_1:9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1Th_3:12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Continue 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1Ti_2:15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Heb_13:1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Provoke each other to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2Co_8:7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2Co_9:2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Heb_10:24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Be sincere 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Rom_12:9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2Co_6:6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2Co_8:8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1Jo_3:18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Be disinterested 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1Co_10:24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1Co_13:5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Phi_2:4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Be fervent in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1Pe_1:22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1Pe_4:8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Should be connected with brotherly kindness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Rom_12:10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2Pe_1:7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Should be with a pure heart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1Pe_1:22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All things should be done with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1Co_16:14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SHOULD BE EXHIBITED, TOWARD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Saints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1Pe_2:17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1Jo_5:1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Ministers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1Th_5:13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Our families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Eph_5:25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Tit_2:4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Fellow-countrymen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Exo_32:32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Rom_9:2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Rom_9:3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Rom_10:1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Strangers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Lev_19:34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Deu_10:19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Enemies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Exo_23:4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Exo_23:5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2Ki_6:22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Mat_5:44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Rom_12:14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Rom_12:20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1Pe_3:9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All men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Gal_6:10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SHOULD BE EXHIBITED, IN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Ministering to the wants of others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Mat_25:35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Heb_6:10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Loving each other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Gal_5:13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Relieving strangers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Lev_25:35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Mat_25:36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Clothing the naked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Isa_58:7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Mat_25:36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Visiting the sick, &amp;c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Job_31:16-22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Jam_1:27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 err="1">
                <a:solidFill>
                  <a:schemeClr val="bg1"/>
                </a:solidFill>
              </a:rPr>
              <a:t>Sympathising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Rom_12:15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1Co_12:26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Supporting the weak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Gal_6:2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1Th_5:14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Covering the faults of others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Pro_10:12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1Pe_4:8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Forgiving injuries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Eph_4:32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Col_3:13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Forbearing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Eph_4:2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Rebuking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Lev_19:17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Mat_18:15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Necessary to true happiness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Pro_15:17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 love of God is a motive to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Joh_13:34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1Jo_4:11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AN EVIDENCE OF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Being in the light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1Jo_2:10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Discipleship with Christ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Joh_13:35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Spiritual life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1Jo_3:14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the fulfilling of the law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Rom_13:8-10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Gal_5:14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Jam_2:8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Love to self is the measure of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Mar_12:33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good and pleasant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Psa_133:1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Psa_133:2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a bond of union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Col_2:2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Is the bond of perfectness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Col_3:14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Hypocrites, devoid of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1Jo_2:9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1Jo_2:11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1Jo_4:20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 wicked devoid of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1Jo_3:10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Exemplified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Joseph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Gen_45:15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Ruth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Rth_1:16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Rth_1:17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Jonathan, &amp;c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1Sa_20:17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1Sa_20:41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1Sa_20:42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Obadiah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1Ki_18:4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Centurion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Luk_7:5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 Church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Act_2:46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Heb_10:33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Heb_10:34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Lydia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Act_16:15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Aquila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Rom_16:3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Rom_16:4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Paul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2Co_6:11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2Co_6:12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 err="1">
                <a:solidFill>
                  <a:schemeClr val="bg1"/>
                </a:solidFill>
              </a:rPr>
              <a:t>Epaphroditus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Phi_2:25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Phi_2:26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  <a:r>
              <a:rPr lang="en-US" sz="1000" u="sng" dirty="0">
                <a:solidFill>
                  <a:schemeClr val="bg1"/>
                </a:solidFill>
              </a:rPr>
              <a:t>Phi_2:30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Philippians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Phi_4:15-19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Colossians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Col_1:4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Thessalonians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1Th_3:6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 err="1">
                <a:solidFill>
                  <a:schemeClr val="bg1"/>
                </a:solidFill>
              </a:rPr>
              <a:t>Onesiphorus</a:t>
            </a:r>
            <a:endParaRPr lang="en-US" sz="1000" dirty="0">
              <a:solidFill>
                <a:schemeClr val="bg1"/>
              </a:solidFill>
            </a:endParaRP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2Ti_1:16-18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Philemon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Phm_1:7-9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Moses</a:t>
            </a:r>
          </a:p>
          <a:p>
            <a:pPr lvl="0"/>
            <a:r>
              <a:rPr lang="en-US" sz="1000" u="sng" dirty="0">
                <a:solidFill>
                  <a:schemeClr val="bg1"/>
                </a:solidFill>
              </a:rPr>
              <a:t>Heb_11:25</a:t>
            </a:r>
            <a:r>
              <a:rPr lang="en-US" sz="1000" dirty="0">
                <a:solidFill>
                  <a:schemeClr val="bg1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4456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279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II. </a:t>
            </a:r>
            <a:r>
              <a:rPr lang="en-US" sz="9600" b="1" u="sng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Commanding</a:t>
            </a:r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Love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5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68154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Matthew 22:37-40 (NASB)</a:t>
            </a:r>
            <a:endParaRPr lang="en-US" sz="3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/>
            </a:endParaRPr>
          </a:p>
          <a:p>
            <a:r>
              <a:rPr lang="en-US" sz="3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(37)</a:t>
            </a:r>
            <a:r>
              <a:rPr lang="en-US" sz="3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  </a:t>
            </a:r>
            <a:r>
              <a:rPr lang="en-US" sz="3000" b="1" dirty="0">
                <a:solidFill>
                  <a:prstClr val="black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And He said to him, 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“ ‘YOU SHALL LOVE THE LORD YOUR GOD WITH ALL YOUR HEART, AND WITH ALL YOUR SOUL, AND WITH ALL YOUR MIND.’</a:t>
            </a:r>
            <a:endParaRPr lang="en-US" sz="3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/>
            </a:endParaRPr>
          </a:p>
          <a:p>
            <a:r>
              <a:rPr lang="en-US" sz="3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(38)</a:t>
            </a:r>
            <a:r>
              <a:rPr lang="en-US" sz="3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This is the great and foremost commandment.</a:t>
            </a:r>
            <a:endParaRPr lang="en-US" sz="3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/>
            </a:endParaRPr>
          </a:p>
          <a:p>
            <a:r>
              <a:rPr lang="en-US" sz="3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(39)  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The second is like it, ‘YOU SHALL LOVE YOUR NEIGHBOR AS YOURSELF.’</a:t>
            </a:r>
            <a:endParaRPr lang="en-US" sz="3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/>
            </a:endParaRPr>
          </a:p>
          <a:p>
            <a:r>
              <a:rPr lang="en-US" sz="3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(40)</a:t>
            </a:r>
            <a:r>
              <a:rPr lang="en-US" sz="3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rgia"/>
              </a:rPr>
              <a:t>On these two commandments depend the whole Law and the Prophets.”</a:t>
            </a:r>
            <a:endParaRPr lang="en-US" sz="3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778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1047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1</a:t>
            </a:r>
            <a:r>
              <a:rPr lang="en-US" sz="4800" b="1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. Heart—center of desires and affections</a:t>
            </a:r>
          </a:p>
          <a:p>
            <a:pPr>
              <a:lnSpc>
                <a:spcPct val="200000"/>
              </a:lnSpc>
            </a:pPr>
            <a:r>
              <a:rPr lang="en-US" sz="48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2</a:t>
            </a:r>
            <a:r>
              <a:rPr lang="en-US" sz="4800" b="1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. Soul—a person’s “being” and uniqueness</a:t>
            </a:r>
          </a:p>
          <a:p>
            <a:pPr>
              <a:lnSpc>
                <a:spcPct val="200000"/>
              </a:lnSpc>
            </a:pPr>
            <a:r>
              <a:rPr lang="en-US" sz="48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3</a:t>
            </a:r>
            <a:r>
              <a:rPr lang="en-US" sz="4800" b="1" baseline="30000" dirty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. Mind—center of a person’s intellect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753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II. </a:t>
            </a:r>
            <a:r>
              <a:rPr lang="en-US" sz="9600" b="1" u="sng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Commanding</a:t>
            </a:r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Love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40108"/>
            <a:ext cx="723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Georgia"/>
              </a:rPr>
              <a:t>Deuteronomy 6:5 NASB</a:t>
            </a:r>
          </a:p>
          <a:p>
            <a:r>
              <a:rPr lang="en-US" sz="4400" b="1" dirty="0" smtClean="0">
                <a:solidFill>
                  <a:prstClr val="black"/>
                </a:solidFill>
                <a:latin typeface="Georgia"/>
              </a:rPr>
              <a:t>You </a:t>
            </a:r>
            <a:r>
              <a:rPr lang="en-US" sz="4400" b="1" dirty="0">
                <a:solidFill>
                  <a:prstClr val="black"/>
                </a:solidFill>
                <a:latin typeface="Georgia"/>
              </a:rPr>
              <a:t>shall love the LORD your God with all your heart and with all your soul and with all your might.</a:t>
            </a:r>
          </a:p>
          <a:p>
            <a:endParaRPr lang="en-US" sz="4400" b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67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Love God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1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391483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Georgia"/>
              </a:rPr>
              <a:t>1 John 4:8 NASB</a:t>
            </a:r>
          </a:p>
          <a:p>
            <a:r>
              <a:rPr lang="en-US" sz="5400" b="1" dirty="0" smtClean="0">
                <a:solidFill>
                  <a:prstClr val="black"/>
                </a:solidFill>
                <a:latin typeface="Georgia"/>
              </a:rPr>
              <a:t>The </a:t>
            </a:r>
            <a:r>
              <a:rPr lang="en-US" sz="5400" b="1" dirty="0">
                <a:solidFill>
                  <a:prstClr val="black"/>
                </a:solidFill>
                <a:latin typeface="Georgia"/>
              </a:rPr>
              <a:t>one who does not love does not know God, for God is </a:t>
            </a:r>
            <a:r>
              <a:rPr lang="en-US" sz="5400" b="1" dirty="0" smtClean="0">
                <a:solidFill>
                  <a:prstClr val="black"/>
                </a:solidFill>
                <a:latin typeface="Georgia"/>
              </a:rPr>
              <a:t>love.</a:t>
            </a:r>
            <a:endParaRPr lang="en-US" sz="5400" b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67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300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Love God</a:t>
            </a:r>
            <a:endParaRPr lang="en-US" sz="9600" b="1" baseline="300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450</Words>
  <Application>Microsoft Office PowerPoint</Application>
  <PresentationFormat>On-screen Show (4:3)</PresentationFormat>
  <Paragraphs>485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31</cp:revision>
  <dcterms:created xsi:type="dcterms:W3CDTF">2013-08-06T03:19:12Z</dcterms:created>
  <dcterms:modified xsi:type="dcterms:W3CDTF">2013-08-23T02:26:57Z</dcterms:modified>
</cp:coreProperties>
</file>