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D961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9E1D-0A11-45D0-ABE5-D25952C59703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6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9E1D-0A11-45D0-ABE5-D25952C59703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7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9E1D-0A11-45D0-ABE5-D25952C59703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9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9E1D-0A11-45D0-ABE5-D25952C59703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6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9E1D-0A11-45D0-ABE5-D25952C59703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0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9E1D-0A11-45D0-ABE5-D25952C59703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9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9E1D-0A11-45D0-ABE5-D25952C59703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5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9E1D-0A11-45D0-ABE5-D25952C59703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9E1D-0A11-45D0-ABE5-D25952C59703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9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9E1D-0A11-45D0-ABE5-D25952C59703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9E1D-0A11-45D0-ABE5-D25952C59703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69E1D-0A11-45D0-ABE5-D25952C59703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3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4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19400" y="1579562"/>
            <a:ext cx="63246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romanUcPeriod"/>
            </a:pPr>
            <a:r>
              <a:rPr lang="en-US" sz="3600" b="1" dirty="0">
                <a:solidFill>
                  <a:srgbClr val="336600"/>
                </a:solidFill>
              </a:rPr>
              <a:t>When Doubts Emerge:    </a:t>
            </a:r>
            <a:r>
              <a:rPr lang="en-US" sz="3600" b="1" dirty="0" smtClean="0">
                <a:solidFill>
                  <a:srgbClr val="336600"/>
                </a:solidFill>
              </a:rPr>
              <a:t>	</a:t>
            </a:r>
            <a:r>
              <a:rPr lang="en-US" sz="3600" b="1" dirty="0" smtClean="0">
                <a:solidFill>
                  <a:srgbClr val="C00000"/>
                </a:solidFill>
              </a:rPr>
              <a:t>“</a:t>
            </a:r>
            <a:r>
              <a:rPr lang="en-US" sz="3600" b="1" dirty="0">
                <a:solidFill>
                  <a:srgbClr val="C00000"/>
                </a:solidFill>
              </a:rPr>
              <a:t>I Do Not Understand”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99"/>
                </a:solidFill>
              </a:rPr>
              <a:t>	</a:t>
            </a:r>
            <a:r>
              <a:rPr lang="en-US" sz="3600" b="1" dirty="0">
                <a:solidFill>
                  <a:srgbClr val="336600"/>
                </a:solidFill>
              </a:rPr>
              <a:t>A) Limit of understanding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6600"/>
                </a:solidFill>
              </a:rPr>
              <a:t>	B) Unsettling questions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6600"/>
                </a:solidFill>
              </a:rPr>
              <a:t>	C) Should we be afraid </a:t>
            </a:r>
            <a:r>
              <a:rPr lang="en-US" sz="3600" b="1" dirty="0" smtClean="0">
                <a:solidFill>
                  <a:srgbClr val="336600"/>
                </a:solidFill>
              </a:rPr>
              <a:t>	   of </a:t>
            </a:r>
            <a:r>
              <a:rPr lang="en-US" sz="3600" b="1" dirty="0">
                <a:solidFill>
                  <a:srgbClr val="336600"/>
                </a:solidFill>
              </a:rPr>
              <a:t>those questions?</a:t>
            </a:r>
          </a:p>
        </p:txBody>
      </p:sp>
    </p:spTree>
    <p:extLst>
      <p:ext uri="{BB962C8B-B14F-4D97-AF65-F5344CB8AC3E}">
        <p14:creationId xmlns:p14="http://schemas.microsoft.com/office/powerpoint/2010/main" val="53476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590800" y="2133600"/>
            <a:ext cx="6324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3600" b="1" dirty="0">
                <a:solidFill>
                  <a:srgbClr val="336600"/>
                </a:solidFill>
              </a:rPr>
              <a:t>“I directed my mind to know, to investigate, and to seek wisdom and an explanation, and to know the evil of folly and the foolishness of madness.” –Eccl. 7:25</a:t>
            </a:r>
          </a:p>
        </p:txBody>
      </p:sp>
    </p:spTree>
    <p:extLst>
      <p:ext uri="{BB962C8B-B14F-4D97-AF65-F5344CB8AC3E}">
        <p14:creationId xmlns:p14="http://schemas.microsoft.com/office/powerpoint/2010/main" val="39300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71800" y="1524000"/>
            <a:ext cx="63246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6600"/>
                </a:solidFill>
              </a:rPr>
              <a:t>II. Why Thomas Struggled:    	</a:t>
            </a:r>
            <a:r>
              <a:rPr lang="en-US" sz="3600" b="1" dirty="0" smtClean="0">
                <a:solidFill>
                  <a:srgbClr val="C00000"/>
                </a:solidFill>
              </a:rPr>
              <a:t>“</a:t>
            </a:r>
            <a:r>
              <a:rPr lang="en-US" sz="3600" b="1" dirty="0">
                <a:solidFill>
                  <a:srgbClr val="C00000"/>
                </a:solidFill>
              </a:rPr>
              <a:t>I Will Not Believe”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6600"/>
                </a:solidFill>
              </a:rPr>
              <a:t>	A) Courageous thinker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6600"/>
                </a:solidFill>
              </a:rPr>
              <a:t>	B) Courage even to die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6600"/>
                </a:solidFill>
              </a:rPr>
              <a:t>	C) Last Supper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6600"/>
                </a:solidFill>
              </a:rPr>
              <a:t>	D) John 20</a:t>
            </a:r>
          </a:p>
        </p:txBody>
      </p:sp>
    </p:spTree>
    <p:extLst>
      <p:ext uri="{BB962C8B-B14F-4D97-AF65-F5344CB8AC3E}">
        <p14:creationId xmlns:p14="http://schemas.microsoft.com/office/powerpoint/2010/main" val="417164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19400" y="1524000"/>
            <a:ext cx="632460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336600"/>
                </a:solidFill>
              </a:rPr>
              <a:t>III. How Growth Occurs:                        	</a:t>
            </a:r>
            <a:r>
              <a:rPr lang="en-US" sz="3600" b="1" dirty="0" smtClean="0">
                <a:solidFill>
                  <a:srgbClr val="C00000"/>
                </a:solidFill>
              </a:rPr>
              <a:t>“I Cannot Cope”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>
                <a:solidFill>
                  <a:srgbClr val="336600"/>
                </a:solidFill>
              </a:rPr>
              <a:t>	A) There will be doubts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>
                <a:solidFill>
                  <a:srgbClr val="336600"/>
                </a:solidFill>
              </a:rPr>
              <a:t>	B) How do we keep growing?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>
                <a:solidFill>
                  <a:srgbClr val="336600"/>
                </a:solidFill>
              </a:rPr>
              <a:t>	C) Non-reflective vs. Reflective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>
                <a:solidFill>
                  <a:srgbClr val="336600"/>
                </a:solidFill>
              </a:rPr>
              <a:t>	D) Earnest questions / 				honest search</a:t>
            </a:r>
            <a:endParaRPr lang="en-US" sz="3200" b="1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76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eorgia"/>
              </a:rPr>
              <a:t>John 20:24-29 NASB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838200"/>
            <a:ext cx="64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But </a:t>
            </a:r>
            <a:r>
              <a:rPr lang="en-US" sz="3200" dirty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Thomas, one of the twelve, called </a:t>
            </a:r>
            <a:r>
              <a:rPr lang="en-US" sz="3200" dirty="0" err="1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Didymus</a:t>
            </a:r>
            <a:r>
              <a:rPr lang="en-US" sz="3200" dirty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, was not with them when Jesus came.  </a:t>
            </a:r>
            <a:r>
              <a:rPr lang="en-US" sz="3200" dirty="0" smtClean="0">
                <a:solidFill>
                  <a:srgbClr val="C00000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(25)</a:t>
            </a:r>
            <a:r>
              <a:rPr lang="en-US" sz="3200" dirty="0">
                <a:solidFill>
                  <a:srgbClr val="C00000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  </a:t>
            </a:r>
            <a:r>
              <a:rPr lang="en-US" sz="3200" dirty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So the other disciples were saying to him, </a:t>
            </a:r>
            <a:r>
              <a:rPr lang="en-US" sz="3200" dirty="0" smtClean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“We </a:t>
            </a:r>
            <a:r>
              <a:rPr lang="en-US" sz="3200" dirty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have seen the Lord</a:t>
            </a:r>
            <a:r>
              <a:rPr lang="en-US" sz="3200" dirty="0" smtClean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!” </a:t>
            </a:r>
            <a:r>
              <a:rPr lang="en-US" sz="3200" dirty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But he said to them, </a:t>
            </a:r>
            <a:r>
              <a:rPr lang="en-US" sz="3200" dirty="0" smtClean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“Unless </a:t>
            </a:r>
            <a:r>
              <a:rPr lang="en-US" sz="3200" dirty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I see in His hands the imprint of the nails, and put my finger into the place of the nails, and put my hand into His side, I will not believe</a:t>
            </a:r>
            <a:r>
              <a:rPr lang="en-US" sz="3200" dirty="0" smtClean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.”</a:t>
            </a:r>
            <a:endParaRPr lang="en-US" sz="3200" dirty="0">
              <a:solidFill>
                <a:prstClr val="black"/>
              </a:solidFill>
              <a:effectLst>
                <a:glow rad="101600">
                  <a:srgbClr val="FFD961">
                    <a:alpha val="40000"/>
                  </a:srgbClr>
                </a:glow>
              </a:effectLst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7742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76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eorgia"/>
              </a:rPr>
              <a:t>John 20:24-29 NASB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838200"/>
            <a:ext cx="64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(26)</a:t>
            </a:r>
            <a:r>
              <a:rPr lang="en-US" sz="3200" dirty="0">
                <a:solidFill>
                  <a:srgbClr val="C00000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  </a:t>
            </a:r>
            <a:r>
              <a:rPr lang="en-US" sz="3200" dirty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After eight days His disciples were again inside, and Thomas with them. Jesus </a:t>
            </a:r>
            <a:r>
              <a:rPr lang="en-US" sz="3200" dirty="0" smtClean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came</a:t>
            </a:r>
            <a:r>
              <a:rPr lang="en-US" sz="3200" dirty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, the doors having been shut, and stood in their midst and said, </a:t>
            </a:r>
            <a:r>
              <a:rPr lang="en-US" sz="3200" dirty="0" smtClean="0">
                <a:solidFill>
                  <a:srgbClr val="C00000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“Peace </a:t>
            </a:r>
            <a:r>
              <a:rPr lang="en-US" sz="3200" i="1" dirty="0" smtClean="0">
                <a:solidFill>
                  <a:srgbClr val="C00000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be</a:t>
            </a:r>
            <a:r>
              <a:rPr lang="en-US" sz="3200" i="0" dirty="0" smtClean="0">
                <a:solidFill>
                  <a:srgbClr val="C00000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 with you.”</a:t>
            </a:r>
            <a:r>
              <a:rPr lang="en-US" sz="3200" dirty="0" smtClean="0">
                <a:solidFill>
                  <a:srgbClr val="C00000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  </a:t>
            </a:r>
            <a:r>
              <a:rPr lang="en-US" sz="3200" i="0" dirty="0" smtClean="0">
                <a:solidFill>
                  <a:srgbClr val="C00000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(27)</a:t>
            </a:r>
            <a:r>
              <a:rPr lang="en-US" sz="3200" dirty="0">
                <a:solidFill>
                  <a:srgbClr val="C00000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  </a:t>
            </a:r>
            <a:r>
              <a:rPr lang="en-US" sz="3200" dirty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Then He </a:t>
            </a:r>
            <a:r>
              <a:rPr lang="en-US" sz="3200" dirty="0" smtClean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said </a:t>
            </a:r>
            <a:r>
              <a:rPr lang="en-US" sz="3200" dirty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to Thomas, </a:t>
            </a:r>
            <a:r>
              <a:rPr lang="en-US" sz="3200" dirty="0" smtClean="0">
                <a:solidFill>
                  <a:srgbClr val="990000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“</a:t>
            </a:r>
            <a:r>
              <a:rPr lang="en-US" sz="3200" i="0" dirty="0" smtClean="0">
                <a:solidFill>
                  <a:srgbClr val="990000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Reach here with your finger, and see My hands; and reach here your hand and put it into My side; and do not be unbelieving, but believing.”</a:t>
            </a:r>
            <a:endParaRPr lang="en-US" sz="3200" dirty="0">
              <a:solidFill>
                <a:prstClr val="black"/>
              </a:solidFill>
              <a:effectLst>
                <a:glow rad="101600">
                  <a:srgbClr val="FFD961">
                    <a:alpha val="40000"/>
                  </a:srgbClr>
                </a:glow>
              </a:effectLst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70259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76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eorgia"/>
              </a:rPr>
              <a:t>John 20:24-29 NASB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83820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0" dirty="0" smtClean="0">
                <a:solidFill>
                  <a:srgbClr val="990000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(28)</a:t>
            </a:r>
            <a:r>
              <a:rPr lang="en-US" sz="3200" dirty="0">
                <a:solidFill>
                  <a:srgbClr val="990000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  </a:t>
            </a:r>
            <a:r>
              <a:rPr lang="en-US" sz="3200" dirty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Thomas answered and said to Him, </a:t>
            </a:r>
            <a:r>
              <a:rPr lang="en-US" sz="3200" dirty="0" smtClean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“My </a:t>
            </a:r>
            <a:r>
              <a:rPr lang="en-US" sz="3200" dirty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Lord and my God</a:t>
            </a:r>
            <a:r>
              <a:rPr lang="en-US" sz="3200" dirty="0" smtClean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!”  </a:t>
            </a:r>
            <a:r>
              <a:rPr lang="en-US" sz="3200" i="0" dirty="0" smtClean="0">
                <a:solidFill>
                  <a:srgbClr val="C00000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(29)</a:t>
            </a:r>
            <a:r>
              <a:rPr lang="en-US" sz="3200" dirty="0">
                <a:solidFill>
                  <a:srgbClr val="C00000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  </a:t>
            </a:r>
            <a:r>
              <a:rPr lang="en-US" sz="3200" dirty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Jesus </a:t>
            </a:r>
            <a:r>
              <a:rPr lang="en-US" sz="3200" dirty="0" smtClean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said </a:t>
            </a:r>
            <a:r>
              <a:rPr lang="en-US" sz="3200" dirty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to him, </a:t>
            </a:r>
            <a:r>
              <a:rPr lang="en-US" sz="3200" dirty="0" smtClean="0">
                <a:solidFill>
                  <a:srgbClr val="C00000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“</a:t>
            </a:r>
            <a:r>
              <a:rPr lang="en-US" sz="3200" i="0" dirty="0" smtClean="0">
                <a:solidFill>
                  <a:srgbClr val="C00000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Because you have seen Me, have you believed? Blessed </a:t>
            </a:r>
            <a:r>
              <a:rPr lang="en-US" sz="3200" i="1" dirty="0" smtClean="0">
                <a:solidFill>
                  <a:srgbClr val="C00000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are</a:t>
            </a:r>
            <a:r>
              <a:rPr lang="en-US" sz="3200" i="0" dirty="0" smtClean="0">
                <a:solidFill>
                  <a:srgbClr val="C00000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 they who did not see, and </a:t>
            </a:r>
            <a:r>
              <a:rPr lang="en-US" sz="3200" i="1" dirty="0" smtClean="0">
                <a:solidFill>
                  <a:srgbClr val="C00000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yet</a:t>
            </a:r>
            <a:r>
              <a:rPr lang="en-US" sz="3200" i="0" dirty="0" smtClean="0">
                <a:solidFill>
                  <a:srgbClr val="C00000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 believed.</a:t>
            </a:r>
            <a:endParaRPr lang="en-US" sz="3200" dirty="0">
              <a:solidFill>
                <a:srgbClr val="C00000"/>
              </a:solidFill>
              <a:effectLst>
                <a:glow rad="101600">
                  <a:srgbClr val="FFD961">
                    <a:alpha val="40000"/>
                  </a:srgbClr>
                </a:glow>
              </a:effectLst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00421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272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</dc:creator>
  <cp:lastModifiedBy>Shannon</cp:lastModifiedBy>
  <cp:revision>7</cp:revision>
  <dcterms:created xsi:type="dcterms:W3CDTF">2013-03-09T18:40:48Z</dcterms:created>
  <dcterms:modified xsi:type="dcterms:W3CDTF">2013-03-09T22:32:22Z</dcterms:modified>
</cp:coreProperties>
</file>