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tribution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of salad with fried rice, boiled eggs, and chopsticks"/>
          <p:cNvSpPr/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with salmon cakes, salad, and hummus"/>
          <p:cNvSpPr/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ctr" defTabSz="1300480">
              <a:lnSpc>
                <a:spcPct val="100000"/>
              </a:lnSpc>
              <a:defRPr b="0" spc="0"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/>
          <a:lstStyle>
            <a:lvl1pPr marL="0" indent="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2005833" y="9130186"/>
            <a:ext cx="348727" cy="339202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 "/>
          <p:cNvSpPr/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theme cover.PNG" descr="theme cover.PNG"/>
          <p:cNvPicPr>
            <a:picLocks noChangeAspect="1"/>
          </p:cNvPicPr>
          <p:nvPr/>
        </p:nvPicPr>
        <p:blipFill>
          <a:blip r:embed="rId2">
            <a:extLst/>
          </a:blip>
          <a:srcRect l="37063" t="33148" r="44595" b="27241"/>
          <a:stretch>
            <a:fillRect/>
          </a:stretch>
        </p:blipFill>
        <p:spPr>
          <a:xfrm flipH="1">
            <a:off x="1293836" y="6956870"/>
            <a:ext cx="3497306" cy="56647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3" name="Group"/>
          <p:cNvGrpSpPr/>
          <p:nvPr/>
        </p:nvGrpSpPr>
        <p:grpSpPr>
          <a:xfrm>
            <a:off x="2177063" y="879489"/>
            <a:ext cx="8926082" cy="5547315"/>
            <a:chOff x="-1424998" y="-285363"/>
            <a:chExt cx="8926081" cy="5547313"/>
          </a:xfrm>
        </p:grpSpPr>
        <p:sp>
          <p:nvSpPr>
            <p:cNvPr id="161" name="Quote Bubble"/>
            <p:cNvSpPr/>
            <p:nvPr/>
          </p:nvSpPr>
          <p:spPr>
            <a:xfrm>
              <a:off x="-1224395" y="0"/>
              <a:ext cx="8525007" cy="5261951"/>
            </a:xfrm>
            <a:prstGeom prst="wedgeEllipseCallout">
              <a:avLst>
                <a:gd name="adj1" fmla="val -33463"/>
                <a:gd name="adj2" fmla="val 68881"/>
              </a:avLst>
            </a:prstGeom>
            <a:solidFill>
              <a:schemeClr val="accent4">
                <a:hueOff val="348544"/>
                <a:lumOff val="7139"/>
              </a:schemeClr>
            </a:solidFill>
            <a:ln w="152400" cap="flat">
              <a:solidFill>
                <a:schemeClr val="accent4">
                  <a:hueOff val="-476017"/>
                  <a:lumOff val="-10042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62" name="Send Me to…"/>
            <p:cNvSpPr txBox="1"/>
            <p:nvPr/>
          </p:nvSpPr>
          <p:spPr>
            <a:xfrm>
              <a:off x="-1424999" y="-285364"/>
              <a:ext cx="8926083" cy="5376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86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pPr>
              <a:r>
                <a:t>Send Me to</a:t>
              </a:r>
            </a:p>
            <a:p>
              <a:pPr>
                <a:defRPr sz="86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pPr>
              <a:r>
                <a:t>Serve Others!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"/>
          <p:cNvSpPr/>
          <p:nvPr/>
        </p:nvSpPr>
        <p:spPr>
          <a:xfrm>
            <a:off x="-30541" y="-26444"/>
            <a:ext cx="13065882" cy="9806488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0" name="So what’s the solution?"/>
          <p:cNvSpPr txBox="1"/>
          <p:nvPr/>
        </p:nvSpPr>
        <p:spPr>
          <a:xfrm>
            <a:off x="11916" y="3098800"/>
            <a:ext cx="12980967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00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So what’s</a:t>
            </a:r>
            <a:br/>
            <a:r>
              <a:t>the solution?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23_FB_Parable_Good_Samaritan_1024.jpg" descr="23_FB_Parable_Good_Samaritan_10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9" y="-8062621"/>
            <a:ext cx="25056791" cy="18792594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“The one who showed him mercy.”"/>
          <p:cNvSpPr txBox="1"/>
          <p:nvPr/>
        </p:nvSpPr>
        <p:spPr>
          <a:xfrm>
            <a:off x="2133538" y="6539919"/>
            <a:ext cx="9356283" cy="2565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42900" dist="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1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“The one who</a:t>
            </a:r>
            <a:br/>
            <a:r>
              <a:t>showed him mercy.”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"/>
          <p:cNvSpPr/>
          <p:nvPr/>
        </p:nvSpPr>
        <p:spPr>
          <a:xfrm>
            <a:off x="-30541" y="-26444"/>
            <a:ext cx="13065882" cy="98064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6" name="Christianity without the heart of Christ is a very scary thing."/>
          <p:cNvSpPr txBox="1"/>
          <p:nvPr/>
        </p:nvSpPr>
        <p:spPr>
          <a:xfrm>
            <a:off x="1277701" y="2882899"/>
            <a:ext cx="10449398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Christianity without the heart of Christ</a:t>
            </a:r>
            <a:br/>
            <a:r>
              <a:t>is a very scary thing.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"/>
          <p:cNvSpPr/>
          <p:nvPr/>
        </p:nvSpPr>
        <p:spPr>
          <a:xfrm>
            <a:off x="-30541" y="-26444"/>
            <a:ext cx="13065882" cy="98064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6" name="Mark 10:45…"/>
          <p:cNvSpPr txBox="1"/>
          <p:nvPr/>
        </p:nvSpPr>
        <p:spPr>
          <a:xfrm>
            <a:off x="1277701" y="939800"/>
            <a:ext cx="10449398" cy="787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Mark 10:45</a:t>
            </a:r>
          </a:p>
          <a:p>
            <a:pPr>
              <a:defRPr sz="7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“For even the Son of Man came not to be served but to serve, and to give his life as a ransom for many.”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23_FB_Parable_Good_Samaritan_1024.jpg" descr="23_FB_Parable_Good_Samaritan_10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9" y="-8062621"/>
            <a:ext cx="25056791" cy="1879259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he Good Samaritan Part 1"/>
          <p:cNvSpPr txBox="1"/>
          <p:nvPr/>
        </p:nvSpPr>
        <p:spPr>
          <a:xfrm>
            <a:off x="407688" y="241475"/>
            <a:ext cx="7740272" cy="2184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42900" dist="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>
                <a:solidFill>
                  <a:srgbClr val="FFFFFF"/>
                </a:solidFill>
                <a:latin typeface="Open Sans Regular ExtraBold"/>
                <a:ea typeface="Open Sans Regular ExtraBold"/>
                <a:cs typeface="Open Sans Regular ExtraBold"/>
                <a:sym typeface="Open Sans Regular ExtraBold"/>
              </a:defRPr>
            </a:lvl1pPr>
          </a:lstStyle>
          <a:p>
            <a:pPr/>
            <a:r>
              <a:t>The Good Samaritan Part 1</a:t>
            </a:r>
          </a:p>
        </p:txBody>
      </p:sp>
      <p:grpSp>
        <p:nvGrpSpPr>
          <p:cNvPr id="172" name="Group"/>
          <p:cNvGrpSpPr/>
          <p:nvPr/>
        </p:nvGrpSpPr>
        <p:grpSpPr>
          <a:xfrm>
            <a:off x="-30625" y="6207808"/>
            <a:ext cx="13066050" cy="2957106"/>
            <a:chOff x="0" y="0"/>
            <a:chExt cx="13066048" cy="2957105"/>
          </a:xfrm>
        </p:grpSpPr>
        <p:sp>
          <p:nvSpPr>
            <p:cNvPr id="170" name="Rectangle"/>
            <p:cNvSpPr/>
            <p:nvPr/>
          </p:nvSpPr>
          <p:spPr>
            <a:xfrm>
              <a:off x="0" y="0"/>
              <a:ext cx="13066049" cy="2957106"/>
            </a:xfrm>
            <a:prstGeom prst="rect">
              <a:avLst/>
            </a:prstGeom>
            <a:solidFill>
              <a:srgbClr val="000000">
                <a:alpha val="5493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1" name="Why Are Religious People Sometimes Unloving?"/>
            <p:cNvSpPr txBox="1"/>
            <p:nvPr/>
          </p:nvSpPr>
          <p:spPr>
            <a:xfrm>
              <a:off x="100828" y="195852"/>
              <a:ext cx="12864393" cy="2565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342900" dist="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solidFill>
                    <a:srgbClr val="FFFFFF"/>
                  </a:solidFill>
                  <a:latin typeface="Open Sans Regular ExtraBold"/>
                  <a:ea typeface="Open Sans Regular ExtraBold"/>
                  <a:cs typeface="Open Sans Regular ExtraBold"/>
                  <a:sym typeface="Open Sans Regular ExtraBold"/>
                </a:defRPr>
              </a:lvl1pPr>
            </a:lstStyle>
            <a:p>
              <a:pPr/>
              <a:r>
                <a:t>Why Are Religious People Sometimes Unloving?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"/>
          <p:cNvSpPr/>
          <p:nvPr/>
        </p:nvSpPr>
        <p:spPr>
          <a:xfrm>
            <a:off x="-30541" y="-26444"/>
            <a:ext cx="13065882" cy="9806488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5" name="Priest (religious) fails to show love."/>
          <p:cNvSpPr txBox="1"/>
          <p:nvPr/>
        </p:nvSpPr>
        <p:spPr>
          <a:xfrm>
            <a:off x="1541854" y="1177280"/>
            <a:ext cx="10449397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9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rPr>
                <a:solidFill>
                  <a:srgbClr val="FFFB00"/>
                </a:solidFill>
              </a:rPr>
              <a:t>Priest</a:t>
            </a:r>
            <a:r>
              <a:t> (religious)</a:t>
            </a:r>
            <a:br/>
            <a:r>
              <a:t>fails to show love.</a:t>
            </a:r>
          </a:p>
        </p:txBody>
      </p:sp>
      <p:sp>
        <p:nvSpPr>
          <p:cNvPr id="176" name="Levite (religious)…"/>
          <p:cNvSpPr txBox="1"/>
          <p:nvPr/>
        </p:nvSpPr>
        <p:spPr>
          <a:xfrm>
            <a:off x="1541854" y="3810000"/>
            <a:ext cx="10449397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9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rPr>
                <a:solidFill>
                  <a:srgbClr val="FFFB00"/>
                </a:solidFill>
              </a:rPr>
              <a:t>Levite</a:t>
            </a:r>
            <a:r>
              <a:t> (religious)</a:t>
            </a:r>
          </a:p>
          <a:p>
            <a:pPr algn="l">
              <a:defRPr sz="59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fails to show love.</a:t>
            </a:r>
          </a:p>
        </p:txBody>
      </p:sp>
      <p:sp>
        <p:nvSpPr>
          <p:cNvPr id="177" name="Samaritan (mixed up religion) shows genuine love."/>
          <p:cNvSpPr txBox="1"/>
          <p:nvPr/>
        </p:nvSpPr>
        <p:spPr>
          <a:xfrm>
            <a:off x="1522388" y="6442719"/>
            <a:ext cx="10791031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9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rPr>
                <a:solidFill>
                  <a:srgbClr val="FFFB00"/>
                </a:solidFill>
              </a:rPr>
              <a:t>Samaritan</a:t>
            </a:r>
            <a:r>
              <a:t> (mixed up religion) shows genuine love.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  <p:bldP build="whole" bldLvl="1" animBg="1" rev="0" advAuto="0" spid="176" grpId="2"/>
      <p:bldP build="whole" bldLvl="1" animBg="1" rev="0" advAuto="0" spid="177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NG image-B29F540D5288-2.png" descr="PNG image-B29F540D5288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NG image-B29F540D5288-2.png" descr="PNG image-B29F540D5288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9847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Religion enables me to overlook the needs of others."/>
          <p:cNvSpPr txBox="1"/>
          <p:nvPr/>
        </p:nvSpPr>
        <p:spPr>
          <a:xfrm>
            <a:off x="6746888" y="428390"/>
            <a:ext cx="5816370" cy="406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57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Religion enables me to overlook the needs of others.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NG image-B29F540D5288-3.png" descr="PNG image-B29F540D5288-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NG image-B29F540D5288-3.png" descr="PNG image-B29F540D5288-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773" y="1926005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Religion enables me to not associate with the people I don’t like."/>
          <p:cNvSpPr txBox="1"/>
          <p:nvPr/>
        </p:nvSpPr>
        <p:spPr>
          <a:xfrm>
            <a:off x="524409" y="458930"/>
            <a:ext cx="8044407" cy="482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8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Religion enables me to not associate with the people</a:t>
            </a:r>
            <a:br/>
            <a:r>
              <a:t>I don’t like.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NG image-B29F540D5288-4.png" descr="PNG image-B29F540D5288-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NG image-B29F540D5288-4.png" descr="PNG image-B29F540D5288-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59694" y="52677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Religion enables me to be overly critical of others."/>
          <p:cNvSpPr txBox="1"/>
          <p:nvPr/>
        </p:nvSpPr>
        <p:spPr>
          <a:xfrm>
            <a:off x="6063861" y="690639"/>
            <a:ext cx="6883737" cy="311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8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Religion enables me to be overly critical of others.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NG image-B29F540D5288-1.png" descr="PNG image-B29F540D5288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NG image-B29F540D5288-1.png" descr="PNG image-B29F540D5288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6008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Religion enables me to hide who I really am."/>
          <p:cNvSpPr txBox="1"/>
          <p:nvPr/>
        </p:nvSpPr>
        <p:spPr>
          <a:xfrm>
            <a:off x="759694" y="872332"/>
            <a:ext cx="5810775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5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Religion enables me to hide who I really am.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NG image-B29F540D5288-5.png" descr="PNG image-B29F540D5288-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NG image-B29F540D5288-5.png" descr="PNG image-B29F540D5288-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86931" y="1810774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Religion enables me to deceive myself."/>
          <p:cNvSpPr txBox="1"/>
          <p:nvPr/>
        </p:nvSpPr>
        <p:spPr>
          <a:xfrm>
            <a:off x="6327247" y="1086648"/>
            <a:ext cx="5903565" cy="334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3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Religion enables me to deceive myself.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