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jed-owen-NPBnWE1o07I-unsplash.jpg" descr="jed-owen-NPBnWE1o07I-unsplash.jpg"/>
          <p:cNvPicPr>
            <a:picLocks noChangeAspect="1"/>
          </p:cNvPicPr>
          <p:nvPr/>
        </p:nvPicPr>
        <p:blipFill>
          <a:blip r:embed="rId2">
            <a:extLst/>
          </a:blip>
          <a:stretch>
            <a:fillRect/>
          </a:stretch>
        </p:blipFill>
        <p:spPr>
          <a:xfrm>
            <a:off x="-91771" y="-1"/>
            <a:ext cx="13188342" cy="10550674"/>
          </a:xfrm>
          <a:prstGeom prst="rect">
            <a:avLst/>
          </a:prstGeom>
          <a:ln w="12700">
            <a:miter lim="400000"/>
          </a:ln>
        </p:spPr>
      </p:pic>
      <p:sp>
        <p:nvSpPr>
          <p:cNvPr id="161" name="is a"/>
          <p:cNvSpPr txBox="1"/>
          <p:nvPr/>
        </p:nvSpPr>
        <p:spPr>
          <a:xfrm>
            <a:off x="-2406578" y="9811665"/>
            <a:ext cx="1685780"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200">
                <a:solidFill>
                  <a:srgbClr val="FFFFFF"/>
                </a:solidFill>
                <a:latin typeface="Open Sans Regular Regular"/>
                <a:ea typeface="Open Sans Regular Regular"/>
                <a:cs typeface="Open Sans Regular Regular"/>
                <a:sym typeface="Open Sans Regular Regular"/>
              </a:defRPr>
            </a:lvl1pPr>
          </a:lstStyle>
          <a:p>
            <a:pPr/>
            <a:r>
              <a:t>is a</a:t>
            </a:r>
          </a:p>
        </p:txBody>
      </p:sp>
      <p:sp>
        <p:nvSpPr>
          <p:cNvPr id="162" name="Looking Forward toThe Greatest Feast of All"/>
          <p:cNvSpPr txBox="1"/>
          <p:nvPr/>
        </p:nvSpPr>
        <p:spPr>
          <a:xfrm>
            <a:off x="307631" y="4892744"/>
            <a:ext cx="10930632" cy="490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8900">
                <a:solidFill>
                  <a:srgbClr val="FFFFFF"/>
                </a:solidFill>
                <a:latin typeface="Arial Black"/>
                <a:ea typeface="Arial Black"/>
                <a:cs typeface="Arial Black"/>
                <a:sym typeface="Arial Black"/>
              </a:defRPr>
            </a:lvl1pPr>
          </a:lstStyle>
          <a:p>
            <a:pPr/>
            <a:r>
              <a:t>Looking Forward toThe Greatest Feast of All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1" name="Wicked…"/>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Wicked</a:t>
            </a:r>
          </a:p>
          <a:p>
            <a:pPr>
              <a:defRPr sz="12000">
                <a:solidFill>
                  <a:srgbClr val="FFFFFF"/>
                </a:solidFill>
                <a:latin typeface="Open Sans Regular Regular"/>
                <a:ea typeface="Open Sans Regular Regular"/>
                <a:cs typeface="Open Sans Regular Regular"/>
                <a:sym typeface="Open Sans Regular Regular"/>
              </a:defRPr>
            </a:pPr>
            <a:r>
              <a:t>Can’t Escape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4" name="God Will Reign"/>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God Will Reign</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25400"/>
            <a:ext cx="13004800" cy="9804400"/>
          </a:xfrm>
          <a:prstGeom prst="rect">
            <a:avLst/>
          </a:prstGeom>
          <a:solidFill>
            <a:schemeClr val="accent5">
              <a:lumOff val="-2986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7" name="The Celebration"/>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The Celebration</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0" name="Praising God for What He Did"/>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Praising God for What He Did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3" name="Destruction of…"/>
          <p:cNvSpPr txBox="1"/>
          <p:nvPr/>
        </p:nvSpPr>
        <p:spPr>
          <a:xfrm>
            <a:off x="-2878" y="685800"/>
            <a:ext cx="13010556" cy="838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Destruction of</a:t>
            </a:r>
          </a:p>
          <a:p>
            <a:pPr>
              <a:defRPr sz="12000">
                <a:solidFill>
                  <a:srgbClr val="FFFFFF"/>
                </a:solidFill>
                <a:latin typeface="Open Sans Regular Regular"/>
                <a:ea typeface="Open Sans Regular Regular"/>
                <a:cs typeface="Open Sans Regular Regular"/>
                <a:sym typeface="Open Sans Regular Regular"/>
              </a:defRPr>
            </a:pPr>
            <a:r>
              <a:t>the Powerful</a:t>
            </a:r>
          </a:p>
          <a:p>
            <a:pPr>
              <a:defRPr sz="12000">
                <a:solidFill>
                  <a:srgbClr val="FFFFFF"/>
                </a:solidFill>
                <a:latin typeface="Open Sans Regular Regular"/>
                <a:ea typeface="Open Sans Regular Regular"/>
                <a:cs typeface="Open Sans Regular Regular"/>
                <a:sym typeface="Open Sans Regular Regular"/>
              </a:defRPr>
            </a:pPr>
            <a:r>
              <a:t>&amp; Protection of the Vulnerable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6" name="The Feast"/>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The Feast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9" name="Death is Over"/>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Death is Over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2" name="It’s Worth…"/>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It’s Worth</a:t>
            </a:r>
          </a:p>
          <a:p>
            <a:pPr>
              <a:defRPr sz="12000">
                <a:solidFill>
                  <a:srgbClr val="FFFFFF"/>
                </a:solidFill>
                <a:latin typeface="Open Sans Regular Regular"/>
                <a:ea typeface="Open Sans Regular Regular"/>
                <a:cs typeface="Open Sans Regular Regular"/>
                <a:sym typeface="Open Sans Regular Regular"/>
              </a:defRPr>
            </a:pPr>
            <a:r>
              <a:t>Waiting For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5" name="But Don’t…"/>
          <p:cNvSpPr txBox="1"/>
          <p:nvPr/>
        </p:nvSpPr>
        <p:spPr>
          <a:xfrm>
            <a:off x="-2878" y="1720850"/>
            <a:ext cx="13010556"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But Don’t</a:t>
            </a:r>
          </a:p>
          <a:p>
            <a:pPr>
              <a:defRPr sz="12000">
                <a:solidFill>
                  <a:srgbClr val="FFFFFF"/>
                </a:solidFill>
                <a:latin typeface="Open Sans Regular Regular"/>
                <a:ea typeface="Open Sans Regular Regular"/>
                <a:cs typeface="Open Sans Regular Regular"/>
                <a:sym typeface="Open Sans Regular Regular"/>
              </a:defRPr>
            </a:pPr>
            <a:r>
              <a:t>Forget the Judgment Part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7" name="jed-owen-NPBnWE1o07I-unsplash.jpg" descr="jed-owen-NPBnWE1o07I-unsplash.jpg"/>
          <p:cNvPicPr>
            <a:picLocks noChangeAspect="1"/>
          </p:cNvPicPr>
          <p:nvPr/>
        </p:nvPicPr>
        <p:blipFill>
          <a:blip r:embed="rId2">
            <a:extLst/>
          </a:blip>
          <a:stretch>
            <a:fillRect/>
          </a:stretch>
        </p:blipFill>
        <p:spPr>
          <a:xfrm>
            <a:off x="-91771" y="-1"/>
            <a:ext cx="13188342" cy="10550674"/>
          </a:xfrm>
          <a:prstGeom prst="rect">
            <a:avLst/>
          </a:prstGeom>
          <a:ln w="12700">
            <a:miter lim="400000"/>
          </a:ln>
        </p:spPr>
      </p:pic>
      <p:sp>
        <p:nvSpPr>
          <p:cNvPr id="218" name="is a"/>
          <p:cNvSpPr txBox="1"/>
          <p:nvPr/>
        </p:nvSpPr>
        <p:spPr>
          <a:xfrm>
            <a:off x="-2406578" y="9811665"/>
            <a:ext cx="1685780"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200">
                <a:solidFill>
                  <a:srgbClr val="FFFFFF"/>
                </a:solidFill>
                <a:latin typeface="Open Sans Regular Regular"/>
                <a:ea typeface="Open Sans Regular Regular"/>
                <a:cs typeface="Open Sans Regular Regular"/>
                <a:sym typeface="Open Sans Regular Regular"/>
              </a:defRPr>
            </a:lvl1pPr>
          </a:lstStyle>
          <a:p>
            <a:pPr/>
            <a:r>
              <a:t>is a</a:t>
            </a:r>
          </a:p>
        </p:txBody>
      </p:sp>
      <p:sp>
        <p:nvSpPr>
          <p:cNvPr id="219" name="Let’s look forward…"/>
          <p:cNvSpPr txBox="1"/>
          <p:nvPr/>
        </p:nvSpPr>
        <p:spPr>
          <a:xfrm>
            <a:off x="-10043" y="5125084"/>
            <a:ext cx="13024886" cy="2641601"/>
          </a:xfrm>
          <a:prstGeom prst="rect">
            <a:avLst/>
          </a:prstGeom>
          <a:solidFill>
            <a:schemeClr val="accent4">
              <a:hueOff val="-1247790"/>
              <a:lumOff val="-12326"/>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100">
                <a:solidFill>
                  <a:srgbClr val="FFFFFF"/>
                </a:solidFill>
                <a:latin typeface="Arial Black"/>
                <a:ea typeface="Arial Black"/>
                <a:cs typeface="Arial Black"/>
                <a:sym typeface="Arial Black"/>
              </a:defRPr>
            </a:pPr>
            <a:r>
              <a:t>Let’s look forward</a:t>
            </a:r>
          </a:p>
          <a:p>
            <a:pPr>
              <a:defRPr sz="7100">
                <a:solidFill>
                  <a:srgbClr val="FFFFFF"/>
                </a:solidFill>
                <a:latin typeface="Arial Black"/>
                <a:ea typeface="Arial Black"/>
                <a:cs typeface="Arial Black"/>
                <a:sym typeface="Arial Black"/>
              </a:defRPr>
            </a:pPr>
            <a:r>
              <a:t>to that great feast!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5" name="Matthew 8:11-12…"/>
          <p:cNvSpPr txBox="1"/>
          <p:nvPr/>
        </p:nvSpPr>
        <p:spPr>
          <a:xfrm>
            <a:off x="301827" y="482599"/>
            <a:ext cx="12401146" cy="878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600">
                <a:solidFill>
                  <a:srgbClr val="FFFFFF"/>
                </a:solidFill>
                <a:latin typeface="Open Sans Regular Regular"/>
                <a:ea typeface="Open Sans Regular Regular"/>
                <a:cs typeface="Open Sans Regular Regular"/>
                <a:sym typeface="Open Sans Regular Regular"/>
              </a:defRPr>
            </a:pPr>
            <a:r>
              <a:t>Matthew 8:11-12</a:t>
            </a:r>
          </a:p>
          <a:p>
            <a:pPr algn="l">
              <a:defRPr sz="5600">
                <a:solidFill>
                  <a:srgbClr val="FFFFFF"/>
                </a:solidFill>
                <a:latin typeface="Open Sans Regular Regular"/>
                <a:ea typeface="Open Sans Regular Regular"/>
                <a:cs typeface="Open Sans Regular Regular"/>
                <a:sym typeface="Open Sans Regular Regular"/>
              </a:defRPr>
            </a:pPr>
            <a:r>
              <a:t>I tell you, many will come from east and west and recline at table with Abraham, Isaac, and Jacob in the kingdom of heaven, while the sons of the kingdom will be thrown into the outer darkness. In that place there will be weeping and gnashing of teeth.”</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7" name="jed-owen-NPBnWE1o07I-unsplash.jpg" descr="jed-owen-NPBnWE1o07I-unsplash.jpg"/>
          <p:cNvPicPr>
            <a:picLocks noChangeAspect="1"/>
          </p:cNvPicPr>
          <p:nvPr/>
        </p:nvPicPr>
        <p:blipFill>
          <a:blip r:embed="rId2">
            <a:extLst/>
          </a:blip>
          <a:stretch>
            <a:fillRect/>
          </a:stretch>
        </p:blipFill>
        <p:spPr>
          <a:xfrm>
            <a:off x="-91771" y="-1"/>
            <a:ext cx="13188342" cy="10550674"/>
          </a:xfrm>
          <a:prstGeom prst="rect">
            <a:avLst/>
          </a:prstGeom>
          <a:ln w="12700">
            <a:miter lim="400000"/>
          </a:ln>
        </p:spPr>
      </p:pic>
      <p:sp>
        <p:nvSpPr>
          <p:cNvPr id="168" name="is a"/>
          <p:cNvSpPr txBox="1"/>
          <p:nvPr/>
        </p:nvSpPr>
        <p:spPr>
          <a:xfrm>
            <a:off x="-2406578" y="9811665"/>
            <a:ext cx="1685780"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200">
                <a:solidFill>
                  <a:srgbClr val="FFFFFF"/>
                </a:solidFill>
                <a:latin typeface="Open Sans Regular Regular"/>
                <a:ea typeface="Open Sans Regular Regular"/>
                <a:cs typeface="Open Sans Regular Regular"/>
                <a:sym typeface="Open Sans Regular Regular"/>
              </a:defRPr>
            </a:lvl1pPr>
          </a:lstStyle>
          <a:p>
            <a:pPr/>
            <a:r>
              <a:t>is a</a:t>
            </a:r>
          </a:p>
        </p:txBody>
      </p:sp>
      <p:sp>
        <p:nvSpPr>
          <p:cNvPr id="169" name="The Best Dinner Ever"/>
          <p:cNvSpPr txBox="1"/>
          <p:nvPr/>
        </p:nvSpPr>
        <p:spPr>
          <a:xfrm>
            <a:off x="-10043" y="5760084"/>
            <a:ext cx="13024886" cy="1371601"/>
          </a:xfrm>
          <a:prstGeom prst="rect">
            <a:avLst/>
          </a:prstGeom>
          <a:solidFill>
            <a:schemeClr val="accent4">
              <a:hueOff val="-1247790"/>
              <a:lumOff val="-12326"/>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100">
                <a:solidFill>
                  <a:srgbClr val="FFFFFF"/>
                </a:solidFill>
                <a:latin typeface="Arial Black"/>
                <a:ea typeface="Arial Black"/>
                <a:cs typeface="Arial Black"/>
                <a:sym typeface="Arial Black"/>
              </a:defRPr>
            </a:lvl1pPr>
          </a:lstStyle>
          <a:p>
            <a:pPr/>
            <a:r>
              <a:t>The Best Dinner Ever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1" name="jed-owen-NPBnWE1o07I-unsplash.jpg" descr="jed-owen-NPBnWE1o07I-unsplash.jpg"/>
          <p:cNvPicPr>
            <a:picLocks noChangeAspect="1"/>
          </p:cNvPicPr>
          <p:nvPr/>
        </p:nvPicPr>
        <p:blipFill>
          <a:blip r:embed="rId2">
            <a:extLst/>
          </a:blip>
          <a:stretch>
            <a:fillRect/>
          </a:stretch>
        </p:blipFill>
        <p:spPr>
          <a:xfrm>
            <a:off x="-91771" y="-1"/>
            <a:ext cx="13188342" cy="10550674"/>
          </a:xfrm>
          <a:prstGeom prst="rect">
            <a:avLst/>
          </a:prstGeom>
          <a:ln w="12700">
            <a:miter lim="400000"/>
          </a:ln>
        </p:spPr>
      </p:pic>
      <p:sp>
        <p:nvSpPr>
          <p:cNvPr id="172" name="is a"/>
          <p:cNvSpPr txBox="1"/>
          <p:nvPr/>
        </p:nvSpPr>
        <p:spPr>
          <a:xfrm>
            <a:off x="-2406578" y="9811665"/>
            <a:ext cx="1685780"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200">
                <a:solidFill>
                  <a:srgbClr val="FFFFFF"/>
                </a:solidFill>
                <a:latin typeface="Open Sans Regular Regular"/>
                <a:ea typeface="Open Sans Regular Regular"/>
                <a:cs typeface="Open Sans Regular Regular"/>
                <a:sym typeface="Open Sans Regular Regular"/>
              </a:defRPr>
            </a:lvl1pPr>
          </a:lstStyle>
          <a:p>
            <a:pPr/>
            <a:r>
              <a:t>is a</a:t>
            </a:r>
          </a:p>
        </p:txBody>
      </p:sp>
      <p:sp>
        <p:nvSpPr>
          <p:cNvPr id="173" name="Looking Forward to…"/>
          <p:cNvSpPr txBox="1"/>
          <p:nvPr/>
        </p:nvSpPr>
        <p:spPr>
          <a:xfrm>
            <a:off x="-10043" y="3556000"/>
            <a:ext cx="13024886" cy="2641601"/>
          </a:xfrm>
          <a:prstGeom prst="rect">
            <a:avLst/>
          </a:prstGeom>
          <a:solidFill>
            <a:schemeClr val="accent4">
              <a:hueOff val="-1247790"/>
              <a:lumOff val="-12326"/>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100">
                <a:solidFill>
                  <a:srgbClr val="FFFFFF"/>
                </a:solidFill>
                <a:latin typeface="Arial Black"/>
                <a:ea typeface="Arial Black"/>
                <a:cs typeface="Arial Black"/>
                <a:sym typeface="Arial Black"/>
              </a:defRPr>
            </a:pPr>
            <a:r>
              <a:t>Looking Forward to</a:t>
            </a:r>
          </a:p>
          <a:p>
            <a:pPr>
              <a:defRPr sz="7100">
                <a:solidFill>
                  <a:srgbClr val="FFFFFF"/>
                </a:solidFill>
                <a:latin typeface="Arial Black"/>
                <a:ea typeface="Arial Black"/>
                <a:cs typeface="Arial Black"/>
                <a:sym typeface="Arial Black"/>
              </a:defRPr>
            </a:pPr>
            <a:r>
              <a:t>The Greatest Feast of All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Rectangle"/>
          <p:cNvSpPr/>
          <p:nvPr/>
        </p:nvSpPr>
        <p:spPr>
          <a:xfrm>
            <a:off x="0" y="-25400"/>
            <a:ext cx="13004800" cy="9804400"/>
          </a:xfrm>
          <a:prstGeom prst="rect">
            <a:avLst/>
          </a:prstGeom>
          <a:solidFill>
            <a:schemeClr val="accent5">
              <a:lumOff val="-2986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6" name="The Judgment"/>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The Judgment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9" name="Judgment…"/>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Judgment</a:t>
            </a:r>
          </a:p>
          <a:p>
            <a:pPr>
              <a:defRPr sz="12000">
                <a:solidFill>
                  <a:srgbClr val="FFFFFF"/>
                </a:solidFill>
                <a:latin typeface="Open Sans Regular Regular"/>
                <a:ea typeface="Open Sans Regular Regular"/>
                <a:cs typeface="Open Sans Regular Regular"/>
                <a:sym typeface="Open Sans Regular Regular"/>
              </a:defRPr>
            </a:pPr>
            <a:r>
              <a:t>for All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2" name="We Destroyed…"/>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We Destroyed</a:t>
            </a:r>
          </a:p>
          <a:p>
            <a:pPr>
              <a:defRPr sz="12000">
                <a:solidFill>
                  <a:srgbClr val="FFFFFF"/>
                </a:solidFill>
                <a:latin typeface="Open Sans Regular Regular"/>
                <a:ea typeface="Open Sans Regular Regular"/>
                <a:cs typeface="Open Sans Regular Regular"/>
                <a:sym typeface="Open Sans Regular Regular"/>
              </a:defRPr>
            </a:pPr>
            <a:r>
              <a:t>the Earth</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5" name="The Party…"/>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The Party</a:t>
            </a:r>
          </a:p>
          <a:p>
            <a:pPr>
              <a:defRPr sz="12000">
                <a:solidFill>
                  <a:srgbClr val="FFFFFF"/>
                </a:solidFill>
                <a:latin typeface="Open Sans Regular Regular"/>
                <a:ea typeface="Open Sans Regular Regular"/>
                <a:cs typeface="Open Sans Regular Regular"/>
                <a:sym typeface="Open Sans Regular Regular"/>
              </a:defRPr>
            </a:pPr>
            <a:r>
              <a:t>is Over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8" name="And Yet There Will Be Great Joy"/>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And Yet There Will Be Great Joy</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