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3"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Fact information</a:t>
            </a:r>
          </a:p>
        </p:txBody>
      </p:sp>
      <p:sp>
        <p:nvSpPr>
          <p:cNvPr id="107"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pappardelle pasta with parsley butter, roasted hazelnuts, and shaved parmesan chees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Bowl of salad with fried rice, boiled eggs, and chopsticks"/>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Bowl with salmon cakes, salad, and hummus"/>
          <p:cNvSpPr/>
          <p:nvPr>
            <p:ph type="pic" idx="23"/>
          </p:nvPr>
        </p:nvSpPr>
        <p:spPr>
          <a:xfrm>
            <a:off x="4984750" y="2749413"/>
            <a:ext cx="7937500" cy="9238277"/>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9" name="Title Text"/>
          <p:cNvSpPr txBox="1"/>
          <p:nvPr>
            <p:ph type="title"/>
          </p:nvPr>
        </p:nvSpPr>
        <p:spPr>
          <a:xfrm>
            <a:off x="975359" y="3029937"/>
            <a:ext cx="11054082" cy="2090704"/>
          </a:xfrm>
          <a:prstGeom prst="rect">
            <a:avLst/>
          </a:prstGeom>
        </p:spPr>
        <p:txBody>
          <a:bodyPr lIns="65023" tIns="65023" rIns="65023" bIns="65023" anchor="ctr"/>
          <a:lstStyle>
            <a:lvl1pPr algn="ctr" defTabSz="1300480">
              <a:lnSpc>
                <a:spcPct val="100000"/>
              </a:lnSpc>
              <a:defRPr b="0" spc="0" sz="6200">
                <a:latin typeface="Calibri"/>
                <a:ea typeface="Calibri"/>
                <a:cs typeface="Calibri"/>
                <a:sym typeface="Calibri"/>
              </a:defRPr>
            </a:lvl1pPr>
          </a:lstStyle>
          <a:p>
            <a:pPr/>
            <a:r>
              <a:t>Title Text</a:t>
            </a:r>
          </a:p>
        </p:txBody>
      </p:sp>
      <p:sp>
        <p:nvSpPr>
          <p:cNvPr id="150" name="Body Level One…"/>
          <p:cNvSpPr txBox="1"/>
          <p:nvPr>
            <p:ph type="body" sz="quarter" idx="1"/>
          </p:nvPr>
        </p:nvSpPr>
        <p:spPr>
          <a:xfrm>
            <a:off x="1950719" y="5527040"/>
            <a:ext cx="9103362" cy="2492587"/>
          </a:xfrm>
          <a:prstGeom prst="rect">
            <a:avLst/>
          </a:prstGeom>
        </p:spPr>
        <p:txBody>
          <a:bodyPr lIns="65023" tIns="65023" rIns="65023" bIns="65023"/>
          <a:lstStyle>
            <a:lvl1pPr marL="0" indent="0" algn="ctr" defTabSz="1300480">
              <a:lnSpc>
                <a:spcPct val="100000"/>
              </a:lnSpc>
              <a:spcBef>
                <a:spcPts val="1000"/>
              </a:spcBef>
              <a:buSzTx/>
              <a:buNone/>
              <a:defRPr sz="4400">
                <a:solidFill>
                  <a:srgbClr val="888888"/>
                </a:solidFill>
                <a:latin typeface="Calibri"/>
                <a:ea typeface="Calibri"/>
                <a:cs typeface="Calibri"/>
                <a:sym typeface="Calibri"/>
              </a:defRPr>
            </a:lvl1pPr>
            <a:lvl2pPr marL="0" indent="457200" algn="ctr" defTabSz="1300480">
              <a:lnSpc>
                <a:spcPct val="100000"/>
              </a:lnSpc>
              <a:spcBef>
                <a:spcPts val="1000"/>
              </a:spcBef>
              <a:buSzTx/>
              <a:buNone/>
              <a:defRPr sz="4400">
                <a:solidFill>
                  <a:srgbClr val="888888"/>
                </a:solidFill>
                <a:latin typeface="Calibri"/>
                <a:ea typeface="Calibri"/>
                <a:cs typeface="Calibri"/>
                <a:sym typeface="Calibri"/>
              </a:defRPr>
            </a:lvl2pPr>
            <a:lvl3pPr marL="0" indent="914400" algn="ctr" defTabSz="1300480">
              <a:lnSpc>
                <a:spcPct val="100000"/>
              </a:lnSpc>
              <a:spcBef>
                <a:spcPts val="1000"/>
              </a:spcBef>
              <a:buSzTx/>
              <a:buNone/>
              <a:defRPr sz="4400">
                <a:solidFill>
                  <a:srgbClr val="888888"/>
                </a:solidFill>
                <a:latin typeface="Calibri"/>
                <a:ea typeface="Calibri"/>
                <a:cs typeface="Calibri"/>
                <a:sym typeface="Calibri"/>
              </a:defRPr>
            </a:lvl3pPr>
            <a:lvl4pPr marL="0" indent="1371600" algn="ctr" defTabSz="1300480">
              <a:lnSpc>
                <a:spcPct val="100000"/>
              </a:lnSpc>
              <a:spcBef>
                <a:spcPts val="1000"/>
              </a:spcBef>
              <a:buSzTx/>
              <a:buNone/>
              <a:defRPr sz="4400">
                <a:solidFill>
                  <a:srgbClr val="888888"/>
                </a:solidFill>
                <a:latin typeface="Calibri"/>
                <a:ea typeface="Calibri"/>
                <a:cs typeface="Calibri"/>
                <a:sym typeface="Calibri"/>
              </a:defRPr>
            </a:lvl4pPr>
            <a:lvl5pPr marL="0" indent="1828800" algn="ctr" defTabSz="1300480">
              <a:lnSpc>
                <a:spcPct val="100000"/>
              </a:lnSpc>
              <a:spcBef>
                <a:spcPts val="1000"/>
              </a:spcBef>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89358"/>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2"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8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steve-knutson-lQ2BzDNmnHE-unsplash.jpg" descr="steve-knutson-lQ2BzDNmnHE-unsplash.jpg"/>
          <p:cNvPicPr>
            <a:picLocks noChangeAspect="1"/>
          </p:cNvPicPr>
          <p:nvPr/>
        </p:nvPicPr>
        <p:blipFill>
          <a:blip r:embed="rId2">
            <a:extLst/>
          </a:blip>
          <a:stretch>
            <a:fillRect/>
          </a:stretch>
        </p:blipFill>
        <p:spPr>
          <a:xfrm>
            <a:off x="871143" y="0"/>
            <a:ext cx="12989714" cy="9753600"/>
          </a:xfrm>
          <a:prstGeom prst="rect">
            <a:avLst/>
          </a:prstGeom>
          <a:ln w="12700">
            <a:miter lim="400000"/>
          </a:ln>
        </p:spPr>
      </p:pic>
      <p:pic>
        <p:nvPicPr>
          <p:cNvPr id="161" name="ivan-gromov-Y3vPEuNlf7w-unsplash.jpg" descr="ivan-gromov-Y3vPEuNlf7w-unsplash.jpg"/>
          <p:cNvPicPr>
            <a:picLocks noChangeAspect="1"/>
          </p:cNvPicPr>
          <p:nvPr/>
        </p:nvPicPr>
        <p:blipFill>
          <a:blip r:embed="rId3">
            <a:extLst/>
          </a:blip>
          <a:stretch>
            <a:fillRect/>
          </a:stretch>
        </p:blipFill>
        <p:spPr>
          <a:xfrm rot="20640714">
            <a:off x="-18326124" y="-299343"/>
            <a:ext cx="23974263" cy="15982842"/>
          </a:xfrm>
          <a:prstGeom prst="rect">
            <a:avLst/>
          </a:prstGeom>
          <a:ln w="12700">
            <a:miter lim="400000"/>
          </a:ln>
        </p:spPr>
      </p:pic>
      <p:pic>
        <p:nvPicPr>
          <p:cNvPr id="162" name="ivan-gromov-Y3vPEuNlf7w-unsplash.jpg" descr="ivan-gromov-Y3vPEuNlf7w-unsplash.jpg"/>
          <p:cNvPicPr>
            <a:picLocks noChangeAspect="1"/>
          </p:cNvPicPr>
          <p:nvPr/>
        </p:nvPicPr>
        <p:blipFill>
          <a:blip r:embed="rId4">
            <a:extLst/>
          </a:blip>
          <a:stretch>
            <a:fillRect/>
          </a:stretch>
        </p:blipFill>
        <p:spPr>
          <a:xfrm rot="20640714">
            <a:off x="-18503923" y="-299343"/>
            <a:ext cx="23974263" cy="15982842"/>
          </a:xfrm>
          <a:prstGeom prst="rect">
            <a:avLst/>
          </a:prstGeom>
          <a:ln w="12700">
            <a:miter lim="400000"/>
          </a:ln>
        </p:spPr>
      </p:pic>
      <p:sp>
        <p:nvSpPr>
          <p:cNvPr id="163" name="Do You Love the Poor?"/>
          <p:cNvSpPr txBox="1"/>
          <p:nvPr/>
        </p:nvSpPr>
        <p:spPr>
          <a:xfrm>
            <a:off x="623176" y="212089"/>
            <a:ext cx="4878422" cy="932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z="12700">
                <a:solidFill>
                  <a:srgbClr val="FFFFFF"/>
                </a:solidFill>
                <a:latin typeface="Open Sans Regular Regular"/>
                <a:ea typeface="Open Sans Regular Regular"/>
                <a:cs typeface="Open Sans Regular Regular"/>
                <a:sym typeface="Open Sans Regular Regular"/>
              </a:defRPr>
            </a:lvl1pPr>
          </a:lstStyle>
          <a:p>
            <a:pPr/>
            <a:r>
              <a:t>Do You Love the Poor?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197" name="TextBox 3"/>
          <p:cNvSpPr txBox="1"/>
          <p:nvPr/>
        </p:nvSpPr>
        <p:spPr>
          <a:xfrm>
            <a:off x="715263" y="1433576"/>
            <a:ext cx="11574273" cy="6886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Open Sans Regular Regular"/>
                <a:ea typeface="Open Sans Regular Regular"/>
                <a:cs typeface="Open Sans Regular Regular"/>
                <a:sym typeface="Open Sans Regular Regular"/>
              </a:defRPr>
            </a:pPr>
            <a:r>
              <a:t>Ezekiel 16:49</a:t>
            </a:r>
          </a:p>
          <a:p>
            <a:pPr algn="l" defTabSz="1300480">
              <a:defRPr sz="5600">
                <a:solidFill>
                  <a:srgbClr val="FFFFFF"/>
                </a:solidFill>
                <a:latin typeface="Open Sans Regular Regular"/>
                <a:ea typeface="Open Sans Regular Regular"/>
                <a:cs typeface="Open Sans Regular Regular"/>
                <a:sym typeface="Open Sans Regular Regular"/>
              </a:defRPr>
            </a:pPr>
            <a:r>
              <a:t>Behold, this was the guilt of your sister Sodom: she and her daughters had pride, excess of food, and prosperous ease, but did not aid the poor and needy.</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00" name="TextBox 3"/>
          <p:cNvSpPr txBox="1"/>
          <p:nvPr/>
        </p:nvSpPr>
        <p:spPr>
          <a:xfrm>
            <a:off x="715263" y="2398776"/>
            <a:ext cx="11574273" cy="4956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Open Sans Regular Regular"/>
                <a:ea typeface="Open Sans Regular Regular"/>
                <a:cs typeface="Open Sans Regular Regular"/>
                <a:sym typeface="Open Sans Regular Regular"/>
              </a:defRPr>
            </a:pPr>
            <a:r>
              <a:t>Proverbs 21:13</a:t>
            </a:r>
          </a:p>
          <a:p>
            <a:pPr algn="l" defTabSz="1300480">
              <a:defRPr sz="5600">
                <a:solidFill>
                  <a:srgbClr val="FFFFFF"/>
                </a:solidFill>
                <a:latin typeface="Open Sans Regular Regular"/>
                <a:ea typeface="Open Sans Regular Regular"/>
                <a:cs typeface="Open Sans Regular Regular"/>
                <a:sym typeface="Open Sans Regular Regular"/>
              </a:defRPr>
            </a:pPr>
            <a:r>
              <a:t>Whoever closes his ear to the cry of the poor will himself call out and not be answered.</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03" name="TextBox 3"/>
          <p:cNvSpPr txBox="1"/>
          <p:nvPr/>
        </p:nvSpPr>
        <p:spPr>
          <a:xfrm>
            <a:off x="715263" y="544576"/>
            <a:ext cx="11574273" cy="9350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Matthew 25:41-43</a:t>
            </a:r>
          </a:p>
          <a:p>
            <a:pPr algn="l" defTabSz="1300480">
              <a:defRPr sz="4900">
                <a:solidFill>
                  <a:srgbClr val="FFFFFF"/>
                </a:solidFill>
                <a:latin typeface="Open Sans Regular Regular"/>
                <a:ea typeface="Open Sans Regular Regular"/>
                <a:cs typeface="Open Sans Regular Regular"/>
                <a:sym typeface="Open Sans Regular Regular"/>
              </a:defRPr>
            </a:pPr>
            <a:r>
              <a:t>“Then he will say to those on his left, ‘Depart from me, you cursed, into the eternal fire prepared for the devil and his angels. For I was hungry and you gave me no food, I was thirsty and you gave me no drink, I was a stranger and you did not welcome me, naked and you did not clothe me, sick and in prison and you did not visit me.’</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06" name="TextBox 3"/>
          <p:cNvSpPr txBox="1"/>
          <p:nvPr/>
        </p:nvSpPr>
        <p:spPr>
          <a:xfrm>
            <a:off x="862355" y="1433576"/>
            <a:ext cx="11280090" cy="6886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Open Sans Regular Regular"/>
                <a:ea typeface="Open Sans Regular Regular"/>
                <a:cs typeface="Open Sans Regular Regular"/>
                <a:sym typeface="Open Sans Regular Regular"/>
              </a:defRPr>
            </a:pPr>
            <a:r>
              <a:t>1 John 3:17</a:t>
            </a:r>
          </a:p>
          <a:p>
            <a:pPr algn="l" defTabSz="1300480">
              <a:defRPr sz="5600">
                <a:solidFill>
                  <a:srgbClr val="FFFFFF"/>
                </a:solidFill>
                <a:latin typeface="Open Sans Regular Regular"/>
                <a:ea typeface="Open Sans Regular Regular"/>
                <a:cs typeface="Open Sans Regular Regular"/>
                <a:sym typeface="Open Sans Regular Regular"/>
              </a:defRPr>
            </a:pPr>
            <a:r>
              <a:t>But if anyone has the world's goods and sees his brother in need, yet closes his heart against him, how does God's love abide in him?</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roberto-sorin-7Z1pgI77BoE-unsplash.jpg" descr="roberto-sorin-7Z1pgI77BoE-unsplash.jpg"/>
          <p:cNvPicPr>
            <a:picLocks noChangeAspect="1"/>
          </p:cNvPicPr>
          <p:nvPr/>
        </p:nvPicPr>
        <p:blipFill>
          <a:blip r:embed="rId2">
            <a:extLst/>
          </a:blip>
          <a:stretch>
            <a:fillRect/>
          </a:stretch>
        </p:blipFill>
        <p:spPr>
          <a:xfrm>
            <a:off x="0" y="-15743"/>
            <a:ext cx="14677629" cy="9785086"/>
          </a:xfrm>
          <a:prstGeom prst="rect">
            <a:avLst/>
          </a:prstGeom>
          <a:ln w="12700">
            <a:miter lim="400000"/>
          </a:ln>
        </p:spPr>
      </p:pic>
      <p:sp>
        <p:nvSpPr>
          <p:cNvPr id="209" name="Rectangle"/>
          <p:cNvSpPr/>
          <p:nvPr/>
        </p:nvSpPr>
        <p:spPr>
          <a:xfrm>
            <a:off x="0" y="8210550"/>
            <a:ext cx="13004800" cy="154305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10" name="Rectangle"/>
          <p:cNvSpPr/>
          <p:nvPr/>
        </p:nvSpPr>
        <p:spPr>
          <a:xfrm>
            <a:off x="0" y="6811020"/>
            <a:ext cx="13004800" cy="1467894"/>
          </a:xfrm>
          <a:prstGeom prst="rect">
            <a:avLst/>
          </a:prstGeom>
          <a:solidFill>
            <a:srgbClr val="53521C"/>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11" name="Treat the Poor as Lesser"/>
          <p:cNvSpPr txBox="1"/>
          <p:nvPr/>
        </p:nvSpPr>
        <p:spPr>
          <a:xfrm>
            <a:off x="1085619" y="82105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Treat the Poor as Lesser</a:t>
            </a:r>
          </a:p>
        </p:txBody>
      </p:sp>
      <p:sp>
        <p:nvSpPr>
          <p:cNvPr id="212" name="Ignore the Poor"/>
          <p:cNvSpPr txBox="1"/>
          <p:nvPr/>
        </p:nvSpPr>
        <p:spPr>
          <a:xfrm>
            <a:off x="1085619" y="68262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Ignore the Poor</a:t>
            </a:r>
          </a:p>
        </p:txBody>
      </p:sp>
      <p:grpSp>
        <p:nvGrpSpPr>
          <p:cNvPr id="215" name="Group"/>
          <p:cNvGrpSpPr/>
          <p:nvPr/>
        </p:nvGrpSpPr>
        <p:grpSpPr>
          <a:xfrm>
            <a:off x="0" y="5381287"/>
            <a:ext cx="13646380" cy="1467894"/>
            <a:chOff x="0" y="0"/>
            <a:chExt cx="13646380" cy="1467892"/>
          </a:xfrm>
        </p:grpSpPr>
        <p:sp>
          <p:nvSpPr>
            <p:cNvPr id="213" name="Rectangle"/>
            <p:cNvSpPr/>
            <p:nvPr/>
          </p:nvSpPr>
          <p:spPr>
            <a:xfrm>
              <a:off x="0" y="0"/>
              <a:ext cx="13004800" cy="1467893"/>
            </a:xfrm>
            <a:prstGeom prst="rect">
              <a:avLst/>
            </a:prstGeom>
            <a:solidFill>
              <a:srgbClr val="737126"/>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14" name="Care About the Poor"/>
            <p:cNvSpPr txBox="1"/>
            <p:nvPr/>
          </p:nvSpPr>
          <p:spPr>
            <a:xfrm>
              <a:off x="1085619" y="29096"/>
              <a:ext cx="12560762" cy="1409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Care About the Poor</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5"/>
                                        </p:tgtEl>
                                        <p:attrNameLst>
                                          <p:attrName>style.visibility</p:attrName>
                                        </p:attrNameLst>
                                      </p:cBhvr>
                                      <p:to>
                                        <p:strVal val="visible"/>
                                      </p:to>
                                    </p:set>
                                    <p:animEffect filter="fade" transition="in">
                                      <p:cBhvr>
                                        <p:cTn id="7"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18" name="TextBox 3"/>
          <p:cNvSpPr txBox="1"/>
          <p:nvPr/>
        </p:nvSpPr>
        <p:spPr>
          <a:xfrm>
            <a:off x="862355" y="1433576"/>
            <a:ext cx="11280090" cy="5921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Open Sans Regular Regular"/>
                <a:ea typeface="Open Sans Regular Regular"/>
                <a:cs typeface="Open Sans Regular Regular"/>
                <a:sym typeface="Open Sans Regular Regular"/>
              </a:defRPr>
            </a:pPr>
            <a:r>
              <a:t>Psalm 9:18</a:t>
            </a:r>
          </a:p>
          <a:p>
            <a:pPr algn="l" defTabSz="1300480">
              <a:defRPr sz="5600">
                <a:solidFill>
                  <a:srgbClr val="FFFFFF"/>
                </a:solidFill>
                <a:latin typeface="Open Sans Regular Regular"/>
                <a:ea typeface="Open Sans Regular Regular"/>
                <a:cs typeface="Open Sans Regular Regular"/>
                <a:sym typeface="Open Sans Regular Regular"/>
              </a:defRPr>
            </a:pPr>
            <a:r>
              <a:t>But God will never forget the needy;</a:t>
            </a:r>
            <a:br/>
            <a:r>
              <a:t>the hope of the afflicted will never perish.</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21" name="TextBox 3"/>
          <p:cNvSpPr txBox="1"/>
          <p:nvPr/>
        </p:nvSpPr>
        <p:spPr>
          <a:xfrm>
            <a:off x="862355" y="417576"/>
            <a:ext cx="11280090" cy="9782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Open Sans Regular Regular"/>
                <a:ea typeface="Open Sans Regular Regular"/>
                <a:cs typeface="Open Sans Regular Regular"/>
                <a:sym typeface="Open Sans Regular Regular"/>
              </a:defRPr>
            </a:pPr>
            <a:r>
              <a:t>Psalm 10:14</a:t>
            </a:r>
          </a:p>
          <a:p>
            <a:pPr algn="l" defTabSz="1300480">
              <a:defRPr sz="5600">
                <a:solidFill>
                  <a:srgbClr val="FFFFFF"/>
                </a:solidFill>
                <a:latin typeface="Open Sans Regular Regular"/>
                <a:ea typeface="Open Sans Regular Regular"/>
                <a:cs typeface="Open Sans Regular Regular"/>
                <a:sym typeface="Open Sans Regular Regular"/>
              </a:defRPr>
            </a:pPr>
            <a:r>
              <a:t>But you, God, see the trouble of the afflicted;</a:t>
            </a:r>
            <a:br/>
            <a:r>
              <a:t>you consider their grief and take it in hand.</a:t>
            </a:r>
            <a:br/>
            <a:r>
              <a:t>The victims commit themselves to you;</a:t>
            </a:r>
            <a:br/>
            <a:r>
              <a:t>you are the helper of the fatherless.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24" name="TextBox 3"/>
          <p:cNvSpPr txBox="1"/>
          <p:nvPr/>
        </p:nvSpPr>
        <p:spPr>
          <a:xfrm>
            <a:off x="862355" y="417576"/>
            <a:ext cx="11280090" cy="9350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Deuteronomy 10:17-19</a:t>
            </a:r>
          </a:p>
          <a:p>
            <a:pPr algn="l" defTabSz="1300480">
              <a:defRPr sz="4900">
                <a:solidFill>
                  <a:srgbClr val="FFFFFF"/>
                </a:solidFill>
                <a:latin typeface="Open Sans Regular Regular"/>
                <a:ea typeface="Open Sans Regular Regular"/>
                <a:cs typeface="Open Sans Regular Regular"/>
                <a:sym typeface="Open Sans Regular Regular"/>
              </a:defRPr>
            </a:pPr>
            <a:r>
              <a:t>For the Lord your God is God of gods and Lord of lords, the great, the mighty, and the awesome God, who is not partial and takes no bribe. He executes justice for the fatherless and the widow, and loves the sojourner, giving him food and clothing. Love the sojourner, therefore, for you were sojourners in the land of Egypt.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27" name="TextBox 3"/>
          <p:cNvSpPr txBox="1"/>
          <p:nvPr/>
        </p:nvSpPr>
        <p:spPr>
          <a:xfrm>
            <a:off x="862355" y="620776"/>
            <a:ext cx="11280090" cy="8512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Galatians 2:9-10</a:t>
            </a:r>
          </a:p>
          <a:p>
            <a:pPr algn="l" defTabSz="1300480">
              <a:defRPr sz="4900">
                <a:solidFill>
                  <a:srgbClr val="FFFFFF"/>
                </a:solidFill>
                <a:latin typeface="Open Sans Regular Regular"/>
                <a:ea typeface="Open Sans Regular Regular"/>
                <a:cs typeface="Open Sans Regular Regular"/>
                <a:sym typeface="Open Sans Regular Regular"/>
              </a:defRPr>
            </a:pPr>
            <a:r>
              <a:t>and when James and Cephas and John, who seemed to be pillars, perceived the grace that was given to me, they gave the right hand of fellowship to Barnabas and me, that we should go to the Gentiles and they to the circumcised. </a:t>
            </a:r>
            <a:r>
              <a:rPr>
                <a:solidFill>
                  <a:srgbClr val="FFFB00"/>
                </a:solidFill>
              </a:rPr>
              <a:t>Only, they asked us to remember the poor</a:t>
            </a:r>
            <a:r>
              <a:t>, the very thing I was eager to do.</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roberto-sorin-7Z1pgI77BoE-unsplash.jpg" descr="roberto-sorin-7Z1pgI77BoE-unsplash.jpg"/>
          <p:cNvPicPr>
            <a:picLocks noChangeAspect="1"/>
          </p:cNvPicPr>
          <p:nvPr/>
        </p:nvPicPr>
        <p:blipFill>
          <a:blip r:embed="rId2">
            <a:extLst/>
          </a:blip>
          <a:stretch>
            <a:fillRect/>
          </a:stretch>
        </p:blipFill>
        <p:spPr>
          <a:xfrm>
            <a:off x="0" y="-15743"/>
            <a:ext cx="14677629" cy="9785086"/>
          </a:xfrm>
          <a:prstGeom prst="rect">
            <a:avLst/>
          </a:prstGeom>
          <a:ln w="12700">
            <a:miter lim="400000"/>
          </a:ln>
        </p:spPr>
      </p:pic>
      <p:sp>
        <p:nvSpPr>
          <p:cNvPr id="230" name="Rectangle"/>
          <p:cNvSpPr/>
          <p:nvPr/>
        </p:nvSpPr>
        <p:spPr>
          <a:xfrm>
            <a:off x="0" y="8210550"/>
            <a:ext cx="13004800" cy="154305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31" name="Rectangle"/>
          <p:cNvSpPr/>
          <p:nvPr/>
        </p:nvSpPr>
        <p:spPr>
          <a:xfrm>
            <a:off x="0" y="5381287"/>
            <a:ext cx="13004800" cy="1467894"/>
          </a:xfrm>
          <a:prstGeom prst="rect">
            <a:avLst/>
          </a:prstGeom>
          <a:solidFill>
            <a:srgbClr val="73712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32" name="Rectangle"/>
          <p:cNvSpPr/>
          <p:nvPr/>
        </p:nvSpPr>
        <p:spPr>
          <a:xfrm>
            <a:off x="0" y="6811020"/>
            <a:ext cx="13004800" cy="1467894"/>
          </a:xfrm>
          <a:prstGeom prst="rect">
            <a:avLst/>
          </a:prstGeom>
          <a:solidFill>
            <a:srgbClr val="53521C"/>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33" name="Treat the Poor as Lesser"/>
          <p:cNvSpPr txBox="1"/>
          <p:nvPr/>
        </p:nvSpPr>
        <p:spPr>
          <a:xfrm>
            <a:off x="1085619" y="82105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Treat the Poor as Lesser</a:t>
            </a:r>
          </a:p>
        </p:txBody>
      </p:sp>
      <p:sp>
        <p:nvSpPr>
          <p:cNvPr id="234" name="Ignore the Poor"/>
          <p:cNvSpPr txBox="1"/>
          <p:nvPr/>
        </p:nvSpPr>
        <p:spPr>
          <a:xfrm>
            <a:off x="1085619" y="68262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Ignore the Poor</a:t>
            </a:r>
          </a:p>
        </p:txBody>
      </p:sp>
      <p:sp>
        <p:nvSpPr>
          <p:cNvPr id="235" name="Care About the Poor"/>
          <p:cNvSpPr txBox="1"/>
          <p:nvPr/>
        </p:nvSpPr>
        <p:spPr>
          <a:xfrm>
            <a:off x="1085619" y="5410384"/>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Care About the Poor</a:t>
            </a:r>
          </a:p>
        </p:txBody>
      </p:sp>
      <p:grpSp>
        <p:nvGrpSpPr>
          <p:cNvPr id="238" name="Group"/>
          <p:cNvGrpSpPr/>
          <p:nvPr/>
        </p:nvGrpSpPr>
        <p:grpSpPr>
          <a:xfrm>
            <a:off x="0" y="3966979"/>
            <a:ext cx="13646380" cy="1467893"/>
            <a:chOff x="0" y="0"/>
            <a:chExt cx="13646380" cy="1467892"/>
          </a:xfrm>
        </p:grpSpPr>
        <p:sp>
          <p:nvSpPr>
            <p:cNvPr id="236" name="Rectangle"/>
            <p:cNvSpPr/>
            <p:nvPr/>
          </p:nvSpPr>
          <p:spPr>
            <a:xfrm>
              <a:off x="0" y="0"/>
              <a:ext cx="13004800" cy="1467893"/>
            </a:xfrm>
            <a:prstGeom prst="rect">
              <a:avLst/>
            </a:prstGeom>
            <a:solidFill>
              <a:srgbClr val="989734"/>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37" name="Help the Poor"/>
            <p:cNvSpPr txBox="1"/>
            <p:nvPr/>
          </p:nvSpPr>
          <p:spPr>
            <a:xfrm>
              <a:off x="1085619" y="29096"/>
              <a:ext cx="12560762" cy="1409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Help the Poor</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8"/>
                                        </p:tgtEl>
                                        <p:attrNameLst>
                                          <p:attrName>style.visibility</p:attrName>
                                        </p:attrNameLst>
                                      </p:cBhvr>
                                      <p:to>
                                        <p:strVal val="visible"/>
                                      </p:to>
                                    </p:set>
                                    <p:animEffect filter="fade" transition="in">
                                      <p:cBhvr>
                                        <p:cTn id="7"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ivan-gromov-Y3vPEuNlf7w-unsplash.jpg" descr="ivan-gromov-Y3vPEuNlf7w-unsplash.jpg"/>
          <p:cNvPicPr>
            <a:picLocks noChangeAspect="1"/>
          </p:cNvPicPr>
          <p:nvPr/>
        </p:nvPicPr>
        <p:blipFill>
          <a:blip r:embed="rId2">
            <a:extLst/>
          </a:blip>
          <a:stretch>
            <a:fillRect/>
          </a:stretch>
        </p:blipFill>
        <p:spPr>
          <a:xfrm>
            <a:off x="-1676400" y="-18819"/>
            <a:ext cx="14686856" cy="9791238"/>
          </a:xfrm>
          <a:prstGeom prst="rect">
            <a:avLst/>
          </a:prstGeom>
          <a:ln w="12700">
            <a:miter lim="400000"/>
          </a:ln>
        </p:spPr>
      </p:pic>
      <p:sp>
        <p:nvSpPr>
          <p:cNvPr id="166" name="Obstacles:"/>
          <p:cNvSpPr txBox="1"/>
          <p:nvPr/>
        </p:nvSpPr>
        <p:spPr>
          <a:xfrm>
            <a:off x="174766" y="974080"/>
            <a:ext cx="8235668"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8200">
                <a:solidFill>
                  <a:srgbClr val="000000"/>
                </a:solidFill>
                <a:latin typeface="Open Sans Regular Regular"/>
                <a:ea typeface="Open Sans Regular Regular"/>
                <a:cs typeface="Open Sans Regular Regular"/>
                <a:sym typeface="Open Sans Regular Regular"/>
              </a:defRPr>
            </a:lvl1pPr>
          </a:lstStyle>
          <a:p>
            <a:pPr/>
            <a:r>
              <a:t>Obstacles:</a:t>
            </a:r>
          </a:p>
        </p:txBody>
      </p:sp>
      <p:sp>
        <p:nvSpPr>
          <p:cNvPr id="167" name="We’ve been burned by people we tried to help.…"/>
          <p:cNvSpPr txBox="1"/>
          <p:nvPr/>
        </p:nvSpPr>
        <p:spPr>
          <a:xfrm>
            <a:off x="266446" y="2652092"/>
            <a:ext cx="13132309"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8800" indent="-558800" algn="l">
              <a:buSzPct val="123000"/>
              <a:buChar char="•"/>
              <a:defRPr sz="4400">
                <a:solidFill>
                  <a:srgbClr val="000000"/>
                </a:solidFill>
                <a:latin typeface="Open Sans Regular Regular"/>
                <a:ea typeface="Open Sans Regular Regular"/>
                <a:cs typeface="Open Sans Regular Regular"/>
                <a:sym typeface="Open Sans Regular Regular"/>
              </a:defRPr>
            </a:pPr>
            <a:r>
              <a:t>We’ve been burned by people we tried to help.</a:t>
            </a:r>
          </a:p>
          <a:p>
            <a:pPr marL="558800" indent="-558800" algn="l">
              <a:buSzPct val="123000"/>
              <a:buChar char="•"/>
              <a:defRPr sz="4400">
                <a:solidFill>
                  <a:srgbClr val="000000"/>
                </a:solidFill>
                <a:latin typeface="Open Sans Regular Regular"/>
                <a:ea typeface="Open Sans Regular Regular"/>
                <a:cs typeface="Open Sans Regular Regular"/>
                <a:sym typeface="Open Sans Regular Regular"/>
              </a:defRPr>
            </a:pPr>
            <a:r>
              <a:t>Giving can harm people.</a:t>
            </a:r>
          </a:p>
          <a:p>
            <a:pPr marL="558800" indent="-558800" algn="l">
              <a:buSzPct val="123000"/>
              <a:buChar char="•"/>
              <a:defRPr sz="4400">
                <a:solidFill>
                  <a:srgbClr val="000000"/>
                </a:solidFill>
                <a:latin typeface="Open Sans Regular Regular"/>
                <a:ea typeface="Open Sans Regular Regular"/>
                <a:cs typeface="Open Sans Regular Regular"/>
                <a:sym typeface="Open Sans Regular Regular"/>
              </a:defRPr>
            </a:pPr>
            <a:r>
              <a:t>Some charities misuse money.</a:t>
            </a:r>
          </a:p>
          <a:p>
            <a:pPr marL="558800" indent="-558800" algn="l">
              <a:buSzPct val="123000"/>
              <a:buChar char="•"/>
              <a:defRPr sz="4400">
                <a:solidFill>
                  <a:srgbClr val="000000"/>
                </a:solidFill>
                <a:latin typeface="Open Sans Regular Regular"/>
                <a:ea typeface="Open Sans Regular Regular"/>
                <a:cs typeface="Open Sans Regular Regular"/>
                <a:sym typeface="Open Sans Regular Regular"/>
              </a:defRPr>
            </a:pPr>
            <a:r>
              <a:t>Some government programs hinder people.</a:t>
            </a:r>
          </a:p>
          <a:p>
            <a:pPr marL="558800" indent="-558800" algn="l">
              <a:buSzPct val="123000"/>
              <a:buChar char="•"/>
              <a:defRPr sz="4400">
                <a:solidFill>
                  <a:srgbClr val="000000"/>
                </a:solidFill>
                <a:latin typeface="Open Sans Regular Regular"/>
                <a:ea typeface="Open Sans Regular Regular"/>
                <a:cs typeface="Open Sans Regular Regular"/>
                <a:sym typeface="Open Sans Regular Regular"/>
              </a:defRPr>
            </a:pPr>
            <a:r>
              <a:t>Some are poor because of bad choices.</a:t>
            </a:r>
          </a:p>
          <a:p>
            <a:pPr marL="558800" indent="-558800" algn="l">
              <a:buSzPct val="123000"/>
              <a:buChar char="•"/>
              <a:defRPr sz="4400">
                <a:solidFill>
                  <a:srgbClr val="000000"/>
                </a:solidFill>
                <a:latin typeface="Open Sans Regular Regular"/>
                <a:ea typeface="Open Sans Regular Regular"/>
                <a:cs typeface="Open Sans Regular Regular"/>
                <a:sym typeface="Open Sans Regular Regular"/>
              </a:defRPr>
            </a:pPr>
            <a:r>
              <a:t>Money we collect as a church should be used for helping people who are Christians.</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6">
                                            <p:bg/>
                                          </p:spTgt>
                                        </p:tgtEl>
                                        <p:attrNameLst>
                                          <p:attrName>style.visibility</p:attrName>
                                        </p:attrNameLst>
                                      </p:cBhvr>
                                      <p:to>
                                        <p:strVal val="visible"/>
                                      </p:to>
                                    </p:set>
                                    <p:animEffect filter="fade" transition="in">
                                      <p:cBhvr>
                                        <p:cTn id="7" dur="1000"/>
                                        <p:tgtEl>
                                          <p:spTgt spid="16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66">
                                            <p:txEl>
                                              <p:pRg st="0" end="0"/>
                                            </p:txEl>
                                          </p:spTgt>
                                        </p:tgtEl>
                                        <p:attrNameLst>
                                          <p:attrName>style.visibility</p:attrName>
                                        </p:attrNameLst>
                                      </p:cBhvr>
                                      <p:to>
                                        <p:strVal val="visible"/>
                                      </p:to>
                                    </p:set>
                                    <p:animEffect filter="fade" transition="in">
                                      <p:cBhvr>
                                        <p:cTn id="10" dur="1000"/>
                                        <p:tgtEl>
                                          <p:spTgt spid="1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2" fill="hold">
                                  <p:stCondLst>
                                    <p:cond delay="0"/>
                                  </p:stCondLst>
                                  <p:iterate type="el" backwards="0">
                                    <p:tmAbs val="0"/>
                                  </p:iterate>
                                  <p:childTnLst>
                                    <p:set>
                                      <p:cBhvr>
                                        <p:cTn id="14" fill="hold"/>
                                        <p:tgtEl>
                                          <p:spTgt spid="167">
                                            <p:bg/>
                                          </p:spTgt>
                                        </p:tgtEl>
                                        <p:attrNameLst>
                                          <p:attrName>style.visibility</p:attrName>
                                        </p:attrNameLst>
                                      </p:cBhvr>
                                      <p:to>
                                        <p:strVal val="visible"/>
                                      </p:to>
                                    </p:set>
                                    <p:animEffect filter="fade" transition="in">
                                      <p:cBhvr>
                                        <p:cTn id="15" dur="1000"/>
                                        <p:tgtEl>
                                          <p:spTgt spid="167">
                                            <p:bg/>
                                          </p:spTgt>
                                        </p:tgtEl>
                                      </p:cBhvr>
                                    </p:animEffect>
                                  </p:childTnLst>
                                </p:cTn>
                              </p:par>
                              <p:par>
                                <p:cTn id="16" presetClass="entr" nodeType="withEffect" presetSubtype="0" presetID="10" grpId="2" fill="hold">
                                  <p:stCondLst>
                                    <p:cond delay="0"/>
                                  </p:stCondLst>
                                  <p:iterate type="el" backwards="0">
                                    <p:tmAbs val="0"/>
                                  </p:iterate>
                                  <p:childTnLst>
                                    <p:set>
                                      <p:cBhvr>
                                        <p:cTn id="17" fill="hold"/>
                                        <p:tgtEl>
                                          <p:spTgt spid="167">
                                            <p:txEl>
                                              <p:pRg st="0" end="0"/>
                                            </p:txEl>
                                          </p:spTgt>
                                        </p:tgtEl>
                                        <p:attrNameLst>
                                          <p:attrName>style.visibility</p:attrName>
                                        </p:attrNameLst>
                                      </p:cBhvr>
                                      <p:to>
                                        <p:strVal val="visible"/>
                                      </p:to>
                                    </p:set>
                                    <p:animEffect filter="fade" transition="in">
                                      <p:cBhvr>
                                        <p:cTn id="18" dur="1000"/>
                                        <p:tgtEl>
                                          <p:spTgt spid="16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2" fill="hold">
                                  <p:stCondLst>
                                    <p:cond delay="0"/>
                                  </p:stCondLst>
                                  <p:iterate type="el" backwards="0">
                                    <p:tmAbs val="0"/>
                                  </p:iterate>
                                  <p:childTnLst>
                                    <p:set>
                                      <p:cBhvr>
                                        <p:cTn id="22" fill="hold"/>
                                        <p:tgtEl>
                                          <p:spTgt spid="167">
                                            <p:txEl>
                                              <p:pRg st="1" end="1"/>
                                            </p:txEl>
                                          </p:spTgt>
                                        </p:tgtEl>
                                        <p:attrNameLst>
                                          <p:attrName>style.visibility</p:attrName>
                                        </p:attrNameLst>
                                      </p:cBhvr>
                                      <p:to>
                                        <p:strVal val="visible"/>
                                      </p:to>
                                    </p:set>
                                    <p:animEffect filter="fade" transition="in">
                                      <p:cBhvr>
                                        <p:cTn id="23" dur="1000"/>
                                        <p:tgtEl>
                                          <p:spTgt spid="16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2" fill="hold">
                                  <p:stCondLst>
                                    <p:cond delay="0"/>
                                  </p:stCondLst>
                                  <p:iterate type="el" backwards="0">
                                    <p:tmAbs val="0"/>
                                  </p:iterate>
                                  <p:childTnLst>
                                    <p:set>
                                      <p:cBhvr>
                                        <p:cTn id="27" fill="hold"/>
                                        <p:tgtEl>
                                          <p:spTgt spid="167">
                                            <p:txEl>
                                              <p:pRg st="2" end="2"/>
                                            </p:txEl>
                                          </p:spTgt>
                                        </p:tgtEl>
                                        <p:attrNameLst>
                                          <p:attrName>style.visibility</p:attrName>
                                        </p:attrNameLst>
                                      </p:cBhvr>
                                      <p:to>
                                        <p:strVal val="visible"/>
                                      </p:to>
                                    </p:set>
                                    <p:animEffect filter="fade" transition="in">
                                      <p:cBhvr>
                                        <p:cTn id="28" dur="1000"/>
                                        <p:tgtEl>
                                          <p:spTgt spid="16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2" fill="hold">
                                  <p:stCondLst>
                                    <p:cond delay="0"/>
                                  </p:stCondLst>
                                  <p:iterate type="el" backwards="0">
                                    <p:tmAbs val="0"/>
                                  </p:iterate>
                                  <p:childTnLst>
                                    <p:set>
                                      <p:cBhvr>
                                        <p:cTn id="32" fill="hold"/>
                                        <p:tgtEl>
                                          <p:spTgt spid="167">
                                            <p:txEl>
                                              <p:pRg st="3" end="3"/>
                                            </p:txEl>
                                          </p:spTgt>
                                        </p:tgtEl>
                                        <p:attrNameLst>
                                          <p:attrName>style.visibility</p:attrName>
                                        </p:attrNameLst>
                                      </p:cBhvr>
                                      <p:to>
                                        <p:strVal val="visible"/>
                                      </p:to>
                                    </p:set>
                                    <p:animEffect filter="fade" transition="in">
                                      <p:cBhvr>
                                        <p:cTn id="33" dur="1000"/>
                                        <p:tgtEl>
                                          <p:spTgt spid="16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2" fill="hold">
                                  <p:stCondLst>
                                    <p:cond delay="0"/>
                                  </p:stCondLst>
                                  <p:iterate type="el" backwards="0">
                                    <p:tmAbs val="0"/>
                                  </p:iterate>
                                  <p:childTnLst>
                                    <p:set>
                                      <p:cBhvr>
                                        <p:cTn id="37" fill="hold"/>
                                        <p:tgtEl>
                                          <p:spTgt spid="167">
                                            <p:txEl>
                                              <p:pRg st="4" end="4"/>
                                            </p:txEl>
                                          </p:spTgt>
                                        </p:tgtEl>
                                        <p:attrNameLst>
                                          <p:attrName>style.visibility</p:attrName>
                                        </p:attrNameLst>
                                      </p:cBhvr>
                                      <p:to>
                                        <p:strVal val="visible"/>
                                      </p:to>
                                    </p:set>
                                    <p:animEffect filter="fade" transition="in">
                                      <p:cBhvr>
                                        <p:cTn id="38" dur="1000"/>
                                        <p:tgtEl>
                                          <p:spTgt spid="16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10" grpId="2" fill="hold">
                                  <p:stCondLst>
                                    <p:cond delay="0"/>
                                  </p:stCondLst>
                                  <p:iterate type="el" backwards="0">
                                    <p:tmAbs val="0"/>
                                  </p:iterate>
                                  <p:childTnLst>
                                    <p:set>
                                      <p:cBhvr>
                                        <p:cTn id="42" fill="hold"/>
                                        <p:tgtEl>
                                          <p:spTgt spid="167">
                                            <p:txEl>
                                              <p:pRg st="5" end="5"/>
                                            </p:txEl>
                                          </p:spTgt>
                                        </p:tgtEl>
                                        <p:attrNameLst>
                                          <p:attrName>style.visibility</p:attrName>
                                        </p:attrNameLst>
                                      </p:cBhvr>
                                      <p:to>
                                        <p:strVal val="visible"/>
                                      </p:to>
                                    </p:set>
                                    <p:animEffect filter="fade" transition="in">
                                      <p:cBhvr>
                                        <p:cTn id="43" dur="1000"/>
                                        <p:tgtEl>
                                          <p:spTgt spid="16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6" grpId="1"/>
      <p:bldP build="p" bldLvl="5" animBg="1" rev="0" advAuto="0" spid="167"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41" name="TextBox 3"/>
          <p:cNvSpPr txBox="1"/>
          <p:nvPr/>
        </p:nvSpPr>
        <p:spPr>
          <a:xfrm>
            <a:off x="862355" y="1878076"/>
            <a:ext cx="11280090" cy="5997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1 Samuel 2:8</a:t>
            </a:r>
          </a:p>
          <a:p>
            <a:pPr algn="l" defTabSz="1300480">
              <a:defRPr sz="4900">
                <a:solidFill>
                  <a:srgbClr val="FFFFFF"/>
                </a:solidFill>
                <a:latin typeface="Open Sans Regular Regular"/>
                <a:ea typeface="Open Sans Regular Regular"/>
                <a:cs typeface="Open Sans Regular Regular"/>
                <a:sym typeface="Open Sans Regular Regular"/>
              </a:defRPr>
            </a:pPr>
            <a:r>
              <a:t>He raises up the poor from the dust; he lifts the needy from the ash heap to make them sit with princes and inherit a seat of honor. For the pillars of the earth are the Lord's, and on them he has set the world. </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44" name="TextBox 3"/>
          <p:cNvSpPr txBox="1"/>
          <p:nvPr/>
        </p:nvSpPr>
        <p:spPr>
          <a:xfrm>
            <a:off x="862355" y="557276"/>
            <a:ext cx="11280090" cy="8512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Deuteronomy 15:7-11</a:t>
            </a:r>
          </a:p>
          <a:p>
            <a:pPr algn="l" defTabSz="1300480">
              <a:defRPr sz="4900">
                <a:solidFill>
                  <a:srgbClr val="FFFFFF"/>
                </a:solidFill>
                <a:latin typeface="Open Sans Regular Regular"/>
                <a:ea typeface="Open Sans Regular Regular"/>
                <a:cs typeface="Open Sans Regular Regular"/>
                <a:sym typeface="Open Sans Regular Regular"/>
              </a:defRPr>
            </a:pPr>
            <a:r>
              <a:t>“If among you, one of your brothers should become poor, in any of your towns within your land that the Lord your God is giving you, you shall not harden your heart or shut your hand against your poor brother, but you shall open your hand to him and lend him sufficient for his need, whatever it may be.</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47" name="TextBox 3"/>
          <p:cNvSpPr txBox="1"/>
          <p:nvPr/>
        </p:nvSpPr>
        <p:spPr>
          <a:xfrm>
            <a:off x="862355" y="3554476"/>
            <a:ext cx="11280090" cy="2644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Proverbs 31:20</a:t>
            </a:r>
          </a:p>
          <a:p>
            <a:pPr algn="l" defTabSz="1300480">
              <a:defRPr sz="4900">
                <a:solidFill>
                  <a:srgbClr val="FFFFFF"/>
                </a:solidFill>
                <a:latin typeface="Open Sans Regular Regular"/>
                <a:ea typeface="Open Sans Regular Regular"/>
                <a:cs typeface="Open Sans Regular Regular"/>
                <a:sym typeface="Open Sans Regular Regular"/>
              </a:defRPr>
            </a:pPr>
            <a:r>
              <a:t>She opens her hand to the poor and reaches out her hands to the needy.</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50" name="TextBox 3"/>
          <p:cNvSpPr txBox="1"/>
          <p:nvPr/>
        </p:nvSpPr>
        <p:spPr>
          <a:xfrm>
            <a:off x="862355" y="2297176"/>
            <a:ext cx="11280090" cy="515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Ephesians 4:28</a:t>
            </a:r>
          </a:p>
          <a:p>
            <a:pPr algn="l" defTabSz="1300480">
              <a:defRPr sz="4900">
                <a:solidFill>
                  <a:srgbClr val="FFFFFF"/>
                </a:solidFill>
                <a:latin typeface="Open Sans Regular Regular"/>
                <a:ea typeface="Open Sans Regular Regular"/>
                <a:cs typeface="Open Sans Regular Regular"/>
                <a:sym typeface="Open Sans Regular Regular"/>
              </a:defRPr>
            </a:pPr>
            <a:r>
              <a:t>Let the thief no longer steal, but rather let him labor, doing honest work with his own hands, so that he may have </a:t>
            </a:r>
            <a:r>
              <a:rPr>
                <a:solidFill>
                  <a:srgbClr val="FFFB00"/>
                </a:solidFill>
              </a:rPr>
              <a:t>something to share with anyone in need.</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roberto-sorin-7Z1pgI77BoE-unsplash.jpg" descr="roberto-sorin-7Z1pgI77BoE-unsplash.jpg"/>
          <p:cNvPicPr>
            <a:picLocks noChangeAspect="1"/>
          </p:cNvPicPr>
          <p:nvPr/>
        </p:nvPicPr>
        <p:blipFill>
          <a:blip r:embed="rId2">
            <a:extLst/>
          </a:blip>
          <a:stretch>
            <a:fillRect/>
          </a:stretch>
        </p:blipFill>
        <p:spPr>
          <a:xfrm>
            <a:off x="0" y="-15743"/>
            <a:ext cx="14677629" cy="9785086"/>
          </a:xfrm>
          <a:prstGeom prst="rect">
            <a:avLst/>
          </a:prstGeom>
          <a:ln w="12700">
            <a:miter lim="400000"/>
          </a:ln>
        </p:spPr>
      </p:pic>
      <p:sp>
        <p:nvSpPr>
          <p:cNvPr id="253" name="Rectangle"/>
          <p:cNvSpPr/>
          <p:nvPr/>
        </p:nvSpPr>
        <p:spPr>
          <a:xfrm>
            <a:off x="0" y="8210550"/>
            <a:ext cx="13004800" cy="154305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54" name="Rectangle"/>
          <p:cNvSpPr/>
          <p:nvPr/>
        </p:nvSpPr>
        <p:spPr>
          <a:xfrm>
            <a:off x="0" y="3966979"/>
            <a:ext cx="13004800" cy="1467893"/>
          </a:xfrm>
          <a:prstGeom prst="rect">
            <a:avLst/>
          </a:prstGeom>
          <a:solidFill>
            <a:srgbClr val="989734"/>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55" name="Rectangle"/>
          <p:cNvSpPr/>
          <p:nvPr/>
        </p:nvSpPr>
        <p:spPr>
          <a:xfrm>
            <a:off x="0" y="5381287"/>
            <a:ext cx="13004800" cy="1467894"/>
          </a:xfrm>
          <a:prstGeom prst="rect">
            <a:avLst/>
          </a:prstGeom>
          <a:solidFill>
            <a:srgbClr val="73712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56" name="Rectangle"/>
          <p:cNvSpPr/>
          <p:nvPr/>
        </p:nvSpPr>
        <p:spPr>
          <a:xfrm>
            <a:off x="0" y="6811020"/>
            <a:ext cx="13004800" cy="1467894"/>
          </a:xfrm>
          <a:prstGeom prst="rect">
            <a:avLst/>
          </a:prstGeom>
          <a:solidFill>
            <a:srgbClr val="53521C"/>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57" name="Treat the Poor as Lesser"/>
          <p:cNvSpPr txBox="1"/>
          <p:nvPr/>
        </p:nvSpPr>
        <p:spPr>
          <a:xfrm>
            <a:off x="1085619" y="82105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Treat the Poor as Lesser</a:t>
            </a:r>
          </a:p>
        </p:txBody>
      </p:sp>
      <p:sp>
        <p:nvSpPr>
          <p:cNvPr id="258" name="Ignore the Poor"/>
          <p:cNvSpPr txBox="1"/>
          <p:nvPr/>
        </p:nvSpPr>
        <p:spPr>
          <a:xfrm>
            <a:off x="1085619" y="68262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Ignore the Poor</a:t>
            </a:r>
          </a:p>
        </p:txBody>
      </p:sp>
      <p:sp>
        <p:nvSpPr>
          <p:cNvPr id="259" name="Care About the Poor"/>
          <p:cNvSpPr txBox="1"/>
          <p:nvPr/>
        </p:nvSpPr>
        <p:spPr>
          <a:xfrm>
            <a:off x="1085619" y="5410384"/>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Care About the Poor</a:t>
            </a:r>
          </a:p>
        </p:txBody>
      </p:sp>
      <p:sp>
        <p:nvSpPr>
          <p:cNvPr id="260" name="Help the Poor"/>
          <p:cNvSpPr txBox="1"/>
          <p:nvPr/>
        </p:nvSpPr>
        <p:spPr>
          <a:xfrm>
            <a:off x="1085619" y="3996075"/>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Help the Poor</a:t>
            </a:r>
          </a:p>
        </p:txBody>
      </p:sp>
      <p:grpSp>
        <p:nvGrpSpPr>
          <p:cNvPr id="263" name="Group"/>
          <p:cNvGrpSpPr/>
          <p:nvPr/>
        </p:nvGrpSpPr>
        <p:grpSpPr>
          <a:xfrm>
            <a:off x="0" y="2612848"/>
            <a:ext cx="13646380" cy="1371949"/>
            <a:chOff x="0" y="2630"/>
            <a:chExt cx="13646380" cy="1371947"/>
          </a:xfrm>
        </p:grpSpPr>
        <p:sp>
          <p:nvSpPr>
            <p:cNvPr id="261" name="Rectangle"/>
            <p:cNvSpPr/>
            <p:nvPr/>
          </p:nvSpPr>
          <p:spPr>
            <a:xfrm>
              <a:off x="0" y="2630"/>
              <a:ext cx="13004800" cy="1371949"/>
            </a:xfrm>
            <a:prstGeom prst="rect">
              <a:avLst/>
            </a:prstGeom>
            <a:solidFill>
              <a:srgbClr val="B8B63E"/>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62" name="Be Around the Poor"/>
            <p:cNvSpPr/>
            <p:nvPr/>
          </p:nvSpPr>
          <p:spPr>
            <a:xfrm>
              <a:off x="1085619" y="704850"/>
              <a:ext cx="1256076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Be Around the Poor</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3"/>
                                        </p:tgtEl>
                                        <p:attrNameLst>
                                          <p:attrName>style.visibility</p:attrName>
                                        </p:attrNameLst>
                                      </p:cBhvr>
                                      <p:to>
                                        <p:strVal val="visible"/>
                                      </p:to>
                                    </p:set>
                                    <p:animEffect filter="fade" transition="in">
                                      <p:cBhvr>
                                        <p:cTn id="7"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66" name="TextBox 3"/>
          <p:cNvSpPr txBox="1"/>
          <p:nvPr/>
        </p:nvSpPr>
        <p:spPr>
          <a:xfrm>
            <a:off x="862355" y="2297176"/>
            <a:ext cx="11280090" cy="515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Leviticus 25:35</a:t>
            </a:r>
          </a:p>
          <a:p>
            <a:pPr algn="l" defTabSz="1300480">
              <a:defRPr sz="4900">
                <a:solidFill>
                  <a:srgbClr val="FFFFFF"/>
                </a:solidFill>
                <a:latin typeface="Open Sans Regular Regular"/>
                <a:ea typeface="Open Sans Regular Regular"/>
                <a:cs typeface="Open Sans Regular Regular"/>
                <a:sym typeface="Open Sans Regular Regular"/>
              </a:defRPr>
            </a:pPr>
            <a:r>
              <a:t>“If your brother becomes poor and cannot maintain himself with you, you shall support him as though he were a stranger and a sojourner, </a:t>
            </a:r>
            <a:r>
              <a:rPr>
                <a:solidFill>
                  <a:srgbClr val="FFFB00"/>
                </a:solidFill>
              </a:rPr>
              <a:t>and he shall live with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69" name="TextBox 3"/>
          <p:cNvSpPr txBox="1"/>
          <p:nvPr/>
        </p:nvSpPr>
        <p:spPr>
          <a:xfrm>
            <a:off x="862355" y="1878076"/>
            <a:ext cx="11280090" cy="5997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Luke 14:13-14</a:t>
            </a:r>
          </a:p>
          <a:p>
            <a:pPr algn="l" defTabSz="1300480">
              <a:defRPr sz="4900">
                <a:solidFill>
                  <a:srgbClr val="FFFFFF"/>
                </a:solidFill>
                <a:latin typeface="Open Sans Regular Regular"/>
                <a:ea typeface="Open Sans Regular Regular"/>
                <a:cs typeface="Open Sans Regular Regular"/>
                <a:sym typeface="Open Sans Regular Regular"/>
              </a:defRPr>
            </a:pPr>
            <a:r>
              <a:t>“But when you give a banquet, invite the poor, the crippled, the lame, the blind, and you will be blessed. Although they cannot repay you, you will be repaid at the resurrection of the righteous.”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roberto-sorin-7Z1pgI77BoE-unsplash.jpg" descr="roberto-sorin-7Z1pgI77BoE-unsplash.jpg"/>
          <p:cNvPicPr>
            <a:picLocks noChangeAspect="1"/>
          </p:cNvPicPr>
          <p:nvPr/>
        </p:nvPicPr>
        <p:blipFill>
          <a:blip r:embed="rId2">
            <a:extLst/>
          </a:blip>
          <a:stretch>
            <a:fillRect/>
          </a:stretch>
        </p:blipFill>
        <p:spPr>
          <a:xfrm>
            <a:off x="0" y="-15743"/>
            <a:ext cx="14677629" cy="9785086"/>
          </a:xfrm>
          <a:prstGeom prst="rect">
            <a:avLst/>
          </a:prstGeom>
          <a:ln w="12700">
            <a:miter lim="400000"/>
          </a:ln>
        </p:spPr>
      </p:pic>
      <p:sp>
        <p:nvSpPr>
          <p:cNvPr id="272" name="Rectangle"/>
          <p:cNvSpPr/>
          <p:nvPr/>
        </p:nvSpPr>
        <p:spPr>
          <a:xfrm>
            <a:off x="0" y="8210550"/>
            <a:ext cx="13004800" cy="154305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73" name="Rectangle"/>
          <p:cNvSpPr/>
          <p:nvPr/>
        </p:nvSpPr>
        <p:spPr>
          <a:xfrm>
            <a:off x="0" y="2612848"/>
            <a:ext cx="13004800" cy="1467893"/>
          </a:xfrm>
          <a:prstGeom prst="rect">
            <a:avLst/>
          </a:prstGeom>
          <a:solidFill>
            <a:srgbClr val="B8B63E"/>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74" name="Rectangle"/>
          <p:cNvSpPr/>
          <p:nvPr/>
        </p:nvSpPr>
        <p:spPr>
          <a:xfrm>
            <a:off x="0" y="3966979"/>
            <a:ext cx="13004800" cy="1467893"/>
          </a:xfrm>
          <a:prstGeom prst="rect">
            <a:avLst/>
          </a:prstGeom>
          <a:solidFill>
            <a:srgbClr val="989734"/>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75" name="Rectangle"/>
          <p:cNvSpPr/>
          <p:nvPr/>
        </p:nvSpPr>
        <p:spPr>
          <a:xfrm>
            <a:off x="0" y="5381287"/>
            <a:ext cx="13004800" cy="1467894"/>
          </a:xfrm>
          <a:prstGeom prst="rect">
            <a:avLst/>
          </a:prstGeom>
          <a:solidFill>
            <a:srgbClr val="73712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76" name="Rectangle"/>
          <p:cNvSpPr/>
          <p:nvPr/>
        </p:nvSpPr>
        <p:spPr>
          <a:xfrm>
            <a:off x="0" y="6811020"/>
            <a:ext cx="13004800" cy="1467894"/>
          </a:xfrm>
          <a:prstGeom prst="rect">
            <a:avLst/>
          </a:prstGeom>
          <a:solidFill>
            <a:srgbClr val="53521C"/>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77" name="Treat the Poor as Lesser"/>
          <p:cNvSpPr txBox="1"/>
          <p:nvPr/>
        </p:nvSpPr>
        <p:spPr>
          <a:xfrm>
            <a:off x="1085619" y="82105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Treat the Poor as Lesser</a:t>
            </a:r>
          </a:p>
        </p:txBody>
      </p:sp>
      <p:sp>
        <p:nvSpPr>
          <p:cNvPr id="278" name="Ignore the Poor"/>
          <p:cNvSpPr txBox="1"/>
          <p:nvPr/>
        </p:nvSpPr>
        <p:spPr>
          <a:xfrm>
            <a:off x="1085619" y="68262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Ignore the Poor</a:t>
            </a:r>
          </a:p>
        </p:txBody>
      </p:sp>
      <p:sp>
        <p:nvSpPr>
          <p:cNvPr id="279" name="Care About the Poor"/>
          <p:cNvSpPr txBox="1"/>
          <p:nvPr/>
        </p:nvSpPr>
        <p:spPr>
          <a:xfrm>
            <a:off x="1085619" y="5410384"/>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Care About the Poor</a:t>
            </a:r>
          </a:p>
        </p:txBody>
      </p:sp>
      <p:sp>
        <p:nvSpPr>
          <p:cNvPr id="280" name="Help the Poor"/>
          <p:cNvSpPr txBox="1"/>
          <p:nvPr/>
        </p:nvSpPr>
        <p:spPr>
          <a:xfrm>
            <a:off x="1085619" y="3996075"/>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Help the Poor</a:t>
            </a:r>
          </a:p>
        </p:txBody>
      </p:sp>
      <p:sp>
        <p:nvSpPr>
          <p:cNvPr id="281" name="Be Around the Poor"/>
          <p:cNvSpPr txBox="1"/>
          <p:nvPr/>
        </p:nvSpPr>
        <p:spPr>
          <a:xfrm>
            <a:off x="1085619" y="2610217"/>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Be Around the Poor</a:t>
            </a:r>
          </a:p>
        </p:txBody>
      </p:sp>
      <p:grpSp>
        <p:nvGrpSpPr>
          <p:cNvPr id="284" name="Group"/>
          <p:cNvGrpSpPr/>
          <p:nvPr/>
        </p:nvGrpSpPr>
        <p:grpSpPr>
          <a:xfrm>
            <a:off x="0" y="1181130"/>
            <a:ext cx="13646380" cy="1559414"/>
            <a:chOff x="0" y="0"/>
            <a:chExt cx="13646380" cy="1559413"/>
          </a:xfrm>
        </p:grpSpPr>
        <p:sp>
          <p:nvSpPr>
            <p:cNvPr id="282" name="Rectangle"/>
            <p:cNvSpPr/>
            <p:nvPr/>
          </p:nvSpPr>
          <p:spPr>
            <a:xfrm>
              <a:off x="0" y="91521"/>
              <a:ext cx="13004800" cy="1467893"/>
            </a:xfrm>
            <a:prstGeom prst="rect">
              <a:avLst/>
            </a:prstGeom>
            <a:solidFill>
              <a:srgbClr val="D6D348"/>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83" name="Fight for the Poor"/>
            <p:cNvSpPr txBox="1"/>
            <p:nvPr/>
          </p:nvSpPr>
          <p:spPr>
            <a:xfrm>
              <a:off x="1085619" y="0"/>
              <a:ext cx="12560762" cy="1409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Fight for the Poor</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4"/>
                                        </p:tgtEl>
                                        <p:attrNameLst>
                                          <p:attrName>style.visibility</p:attrName>
                                        </p:attrNameLst>
                                      </p:cBhvr>
                                      <p:to>
                                        <p:strVal val="visible"/>
                                      </p:to>
                                    </p:set>
                                    <p:animEffect filter="fade" transition="in">
                                      <p:cBhvr>
                                        <p:cTn id="7"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87" name="TextBox 3"/>
          <p:cNvSpPr txBox="1"/>
          <p:nvPr/>
        </p:nvSpPr>
        <p:spPr>
          <a:xfrm>
            <a:off x="862355" y="2297176"/>
            <a:ext cx="11280090" cy="3482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Psalm 140:12</a:t>
            </a:r>
          </a:p>
          <a:p>
            <a:pPr algn="l" defTabSz="1300480">
              <a:defRPr sz="4900">
                <a:solidFill>
                  <a:srgbClr val="FFFFFF"/>
                </a:solidFill>
                <a:latin typeface="Open Sans Regular Regular"/>
                <a:ea typeface="Open Sans Regular Regular"/>
                <a:cs typeface="Open Sans Regular Regular"/>
                <a:sym typeface="Open Sans Regular Regular"/>
              </a:defRPr>
            </a:pPr>
            <a:r>
              <a:t>I know that the Lord will maintain the cause of the afflicted, and will execute justice for the needy.</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90" name="TextBox 3"/>
          <p:cNvSpPr txBox="1"/>
          <p:nvPr/>
        </p:nvSpPr>
        <p:spPr>
          <a:xfrm>
            <a:off x="862355" y="1458975"/>
            <a:ext cx="11280090" cy="683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Psalm 140:12-13</a:t>
            </a:r>
          </a:p>
          <a:p>
            <a:pPr algn="l" defTabSz="1300480">
              <a:defRPr sz="4900">
                <a:solidFill>
                  <a:srgbClr val="FFFFFF"/>
                </a:solidFill>
                <a:latin typeface="Open Sans Regular Regular"/>
                <a:ea typeface="Open Sans Regular Regular"/>
                <a:cs typeface="Open Sans Regular Regular"/>
                <a:sym typeface="Open Sans Regular Regular"/>
              </a:defRPr>
            </a:pPr>
            <a:r>
              <a:t>I know that the Lord secures justice for the poor</a:t>
            </a:r>
            <a:br/>
            <a:r>
              <a:t>and upholds the cause of the needy.</a:t>
            </a:r>
            <a:br/>
            <a:r>
              <a:t>Surely the righteous will praise your name,</a:t>
            </a:r>
            <a:br/>
            <a:r>
              <a:t>and the upright will live in your presence.</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170" name="TextBox 3"/>
          <p:cNvSpPr txBox="1"/>
          <p:nvPr/>
        </p:nvSpPr>
        <p:spPr>
          <a:xfrm>
            <a:off x="1008210" y="1433576"/>
            <a:ext cx="11574273" cy="6886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Open Sans Regular Regular"/>
                <a:ea typeface="Open Sans Regular Regular"/>
                <a:cs typeface="Open Sans Regular Regular"/>
                <a:sym typeface="Open Sans Regular Regular"/>
              </a:defRPr>
            </a:pPr>
            <a:r>
              <a:t>Philippians 1:9-10</a:t>
            </a:r>
          </a:p>
          <a:p>
            <a:pPr algn="l" defTabSz="1300480">
              <a:defRPr sz="5600">
                <a:solidFill>
                  <a:srgbClr val="FFFFFF"/>
                </a:solidFill>
                <a:latin typeface="Open Sans Regular Regular"/>
                <a:ea typeface="Open Sans Regular Regular"/>
                <a:cs typeface="Open Sans Regular Regular"/>
                <a:sym typeface="Open Sans Regular Regular"/>
              </a:defRPr>
            </a:pPr>
            <a:r>
              <a:t>And it is my prayer that your </a:t>
            </a:r>
            <a:r>
              <a:rPr>
                <a:solidFill>
                  <a:srgbClr val="FFFB00"/>
                </a:solidFill>
              </a:rPr>
              <a:t>love</a:t>
            </a:r>
            <a:r>
              <a:t> may abound more and more, with knowledge and all </a:t>
            </a:r>
            <a:r>
              <a:rPr>
                <a:solidFill>
                  <a:srgbClr val="FFFB00"/>
                </a:solidFill>
              </a:rPr>
              <a:t>discernment</a:t>
            </a:r>
            <a:r>
              <a:t>, so that you may approve what is excellent, and so be pure and blameless for the day of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93" name="TextBox 3"/>
          <p:cNvSpPr txBox="1"/>
          <p:nvPr/>
        </p:nvSpPr>
        <p:spPr>
          <a:xfrm>
            <a:off x="862355" y="2716276"/>
            <a:ext cx="11280090" cy="4321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Psalm 12:5</a:t>
            </a:r>
          </a:p>
          <a:p>
            <a:pPr algn="l" defTabSz="1300480">
              <a:defRPr sz="4900">
                <a:solidFill>
                  <a:srgbClr val="FFFFFF"/>
                </a:solidFill>
                <a:latin typeface="Open Sans Regular Regular"/>
                <a:ea typeface="Open Sans Regular Regular"/>
                <a:cs typeface="Open Sans Regular Regular"/>
                <a:sym typeface="Open Sans Regular Regular"/>
              </a:defRPr>
            </a:pPr>
            <a:r>
              <a:t>“Because the poor are plundered, because the needy groan, I will now arise,” says the Lord; “I will place him in the safety for which he longs.”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96" name="TextBox 3"/>
          <p:cNvSpPr txBox="1"/>
          <p:nvPr/>
        </p:nvSpPr>
        <p:spPr>
          <a:xfrm>
            <a:off x="940494" y="2297176"/>
            <a:ext cx="11123812" cy="515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Proverbs 31:8-9</a:t>
            </a:r>
          </a:p>
          <a:p>
            <a:pPr algn="l" defTabSz="1300480">
              <a:defRPr sz="4900">
                <a:solidFill>
                  <a:srgbClr val="FFFFFF"/>
                </a:solidFill>
                <a:latin typeface="Open Sans Regular Regular"/>
                <a:ea typeface="Open Sans Regular Regular"/>
                <a:cs typeface="Open Sans Regular Regular"/>
                <a:sym typeface="Open Sans Regular Regular"/>
              </a:defRPr>
            </a:pPr>
            <a:r>
              <a:t>“</a:t>
            </a:r>
            <a:r>
              <a:rPr>
                <a:solidFill>
                  <a:srgbClr val="FFFB00"/>
                </a:solidFill>
              </a:rPr>
              <a:t>Speak up for those who cannot speak for themselves</a:t>
            </a:r>
            <a:r>
              <a:t>, for the rights of all who are destitute. Speak up and judge fairly; defend the rights of the poor and needy.”</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99" name="TextBox 3"/>
          <p:cNvSpPr txBox="1"/>
          <p:nvPr/>
        </p:nvSpPr>
        <p:spPr>
          <a:xfrm>
            <a:off x="940494" y="3135375"/>
            <a:ext cx="11123812" cy="3482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Proverbs 29:7 ESV</a:t>
            </a:r>
          </a:p>
          <a:p>
            <a:pPr algn="l" defTabSz="1300480">
              <a:defRPr sz="4900">
                <a:solidFill>
                  <a:srgbClr val="FFFFFF"/>
                </a:solidFill>
                <a:latin typeface="Open Sans Regular Regular"/>
                <a:ea typeface="Open Sans Regular Regular"/>
                <a:cs typeface="Open Sans Regular Regular"/>
                <a:sym typeface="Open Sans Regular Regular"/>
              </a:defRPr>
            </a:pPr>
            <a:r>
              <a:t>A righteous man </a:t>
            </a:r>
            <a:r>
              <a:rPr>
                <a:solidFill>
                  <a:srgbClr val="FFFB00"/>
                </a:solidFill>
              </a:rPr>
              <a:t>knows the rights of the poor</a:t>
            </a:r>
            <a:r>
              <a:t>; a wicked man does not understand such knowledge.</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302" name="TextBox 3"/>
          <p:cNvSpPr txBox="1"/>
          <p:nvPr/>
        </p:nvSpPr>
        <p:spPr>
          <a:xfrm>
            <a:off x="940494" y="3135375"/>
            <a:ext cx="11123812" cy="3482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Jeremiah 22:16</a:t>
            </a:r>
          </a:p>
          <a:p>
            <a:pPr algn="l" defTabSz="1300480">
              <a:defRPr sz="4900">
                <a:solidFill>
                  <a:srgbClr val="FFFFFF"/>
                </a:solidFill>
                <a:latin typeface="Open Sans Regular Regular"/>
                <a:ea typeface="Open Sans Regular Regular"/>
                <a:cs typeface="Open Sans Regular Regular"/>
                <a:sym typeface="Open Sans Regular Regular"/>
              </a:defRPr>
            </a:pPr>
            <a:r>
              <a:t>He judged the cause of the poor and needy; then it was well. </a:t>
            </a:r>
            <a:r>
              <a:rPr>
                <a:solidFill>
                  <a:srgbClr val="FFFB00"/>
                </a:solidFill>
              </a:rPr>
              <a:t>Is not this to know me? declares the Lord.</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305" name="TextBox 3"/>
          <p:cNvSpPr txBox="1"/>
          <p:nvPr/>
        </p:nvSpPr>
        <p:spPr>
          <a:xfrm>
            <a:off x="328955" y="277876"/>
            <a:ext cx="13004801" cy="8512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Psalm 72:1-4 </a:t>
            </a:r>
          </a:p>
          <a:p>
            <a:pPr algn="l" defTabSz="1300480">
              <a:defRPr sz="4900">
                <a:solidFill>
                  <a:srgbClr val="FFFFFF"/>
                </a:solidFill>
                <a:latin typeface="Open Sans Regular Regular"/>
                <a:ea typeface="Open Sans Regular Regular"/>
                <a:cs typeface="Open Sans Regular Regular"/>
                <a:sym typeface="Open Sans Regular Regular"/>
              </a:defRPr>
            </a:pPr>
            <a:r>
              <a:t>Give the king your justice, O God,</a:t>
            </a:r>
            <a:br/>
            <a:r>
              <a:t>and your righteousness to the royal son!</a:t>
            </a:r>
          </a:p>
          <a:p>
            <a:pPr algn="l" defTabSz="1300480">
              <a:defRPr sz="4900">
                <a:solidFill>
                  <a:srgbClr val="FFFFFF"/>
                </a:solidFill>
                <a:latin typeface="Open Sans Regular Regular"/>
                <a:ea typeface="Open Sans Regular Regular"/>
                <a:cs typeface="Open Sans Regular Regular"/>
                <a:sym typeface="Open Sans Regular Regular"/>
              </a:defRPr>
            </a:pPr>
            <a:r>
              <a:t>May he judge your people with righteousness, and your poor with justice!</a:t>
            </a:r>
          </a:p>
          <a:p>
            <a:pPr algn="l" defTabSz="1300480">
              <a:defRPr sz="4900">
                <a:solidFill>
                  <a:srgbClr val="FFFFFF"/>
                </a:solidFill>
                <a:latin typeface="Open Sans Regular Regular"/>
                <a:ea typeface="Open Sans Regular Regular"/>
                <a:cs typeface="Open Sans Regular Regular"/>
                <a:sym typeface="Open Sans Regular Regular"/>
              </a:defRPr>
            </a:pPr>
            <a:r>
              <a:t>Let the mountains bear prosperity for the people, and the hills, in righteousness!</a:t>
            </a:r>
          </a:p>
          <a:p>
            <a:pPr algn="l" defTabSz="1300480">
              <a:defRPr sz="4900">
                <a:solidFill>
                  <a:srgbClr val="FFFFFF"/>
                </a:solidFill>
                <a:latin typeface="Open Sans Regular Regular"/>
                <a:ea typeface="Open Sans Regular Regular"/>
                <a:cs typeface="Open Sans Regular Regular"/>
                <a:sym typeface="Open Sans Regular Regular"/>
              </a:defRPr>
            </a:pPr>
            <a:r>
              <a:t>May he defend the cause of the poor of the people, give deliverance to the children of the needy, and crush the oppressor! </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roberto-sorin-7Z1pgI77BoE-unsplash.jpg" descr="roberto-sorin-7Z1pgI77BoE-unsplash.jpg"/>
          <p:cNvPicPr>
            <a:picLocks noChangeAspect="1"/>
          </p:cNvPicPr>
          <p:nvPr/>
        </p:nvPicPr>
        <p:blipFill>
          <a:blip r:embed="rId2">
            <a:extLst/>
          </a:blip>
          <a:stretch>
            <a:fillRect/>
          </a:stretch>
        </p:blipFill>
        <p:spPr>
          <a:xfrm>
            <a:off x="0" y="-15743"/>
            <a:ext cx="14677629" cy="9785086"/>
          </a:xfrm>
          <a:prstGeom prst="rect">
            <a:avLst/>
          </a:prstGeom>
          <a:ln w="12700">
            <a:miter lim="400000"/>
          </a:ln>
        </p:spPr>
      </p:pic>
      <p:sp>
        <p:nvSpPr>
          <p:cNvPr id="308" name="Rectangle"/>
          <p:cNvSpPr/>
          <p:nvPr/>
        </p:nvSpPr>
        <p:spPr>
          <a:xfrm>
            <a:off x="0" y="8210550"/>
            <a:ext cx="13004800" cy="154305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09" name="Rectangle"/>
          <p:cNvSpPr/>
          <p:nvPr/>
        </p:nvSpPr>
        <p:spPr>
          <a:xfrm>
            <a:off x="0" y="1272651"/>
            <a:ext cx="13004800" cy="1467893"/>
          </a:xfrm>
          <a:prstGeom prst="rect">
            <a:avLst/>
          </a:prstGeom>
          <a:solidFill>
            <a:srgbClr val="D6D348"/>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10" name="Rectangle"/>
          <p:cNvSpPr/>
          <p:nvPr/>
        </p:nvSpPr>
        <p:spPr>
          <a:xfrm>
            <a:off x="0" y="2612848"/>
            <a:ext cx="13004800" cy="1467893"/>
          </a:xfrm>
          <a:prstGeom prst="rect">
            <a:avLst/>
          </a:prstGeom>
          <a:solidFill>
            <a:srgbClr val="B8B63E"/>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11" name="Rectangle"/>
          <p:cNvSpPr/>
          <p:nvPr/>
        </p:nvSpPr>
        <p:spPr>
          <a:xfrm>
            <a:off x="0" y="3966979"/>
            <a:ext cx="13004800" cy="1467893"/>
          </a:xfrm>
          <a:prstGeom prst="rect">
            <a:avLst/>
          </a:prstGeom>
          <a:solidFill>
            <a:srgbClr val="989734"/>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12" name="Rectangle"/>
          <p:cNvSpPr/>
          <p:nvPr/>
        </p:nvSpPr>
        <p:spPr>
          <a:xfrm>
            <a:off x="0" y="5381287"/>
            <a:ext cx="13004800" cy="1467894"/>
          </a:xfrm>
          <a:prstGeom prst="rect">
            <a:avLst/>
          </a:prstGeom>
          <a:solidFill>
            <a:srgbClr val="73712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13" name="Rectangle"/>
          <p:cNvSpPr/>
          <p:nvPr/>
        </p:nvSpPr>
        <p:spPr>
          <a:xfrm>
            <a:off x="0" y="6811020"/>
            <a:ext cx="13004800" cy="1467894"/>
          </a:xfrm>
          <a:prstGeom prst="rect">
            <a:avLst/>
          </a:prstGeom>
          <a:solidFill>
            <a:srgbClr val="53521C"/>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14" name="Treat the Poor as Lesser"/>
          <p:cNvSpPr txBox="1"/>
          <p:nvPr/>
        </p:nvSpPr>
        <p:spPr>
          <a:xfrm>
            <a:off x="1085619" y="82105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Treat the Poor as Lesser</a:t>
            </a:r>
          </a:p>
        </p:txBody>
      </p:sp>
      <p:sp>
        <p:nvSpPr>
          <p:cNvPr id="315" name="Ignore the Poor"/>
          <p:cNvSpPr txBox="1"/>
          <p:nvPr/>
        </p:nvSpPr>
        <p:spPr>
          <a:xfrm>
            <a:off x="1085619" y="68262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Ignore the Poor</a:t>
            </a:r>
          </a:p>
        </p:txBody>
      </p:sp>
      <p:sp>
        <p:nvSpPr>
          <p:cNvPr id="316" name="Care About the Poor"/>
          <p:cNvSpPr txBox="1"/>
          <p:nvPr/>
        </p:nvSpPr>
        <p:spPr>
          <a:xfrm>
            <a:off x="1085619" y="5410384"/>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Care About the Poor</a:t>
            </a:r>
          </a:p>
        </p:txBody>
      </p:sp>
      <p:sp>
        <p:nvSpPr>
          <p:cNvPr id="317" name="Help the Poor"/>
          <p:cNvSpPr txBox="1"/>
          <p:nvPr/>
        </p:nvSpPr>
        <p:spPr>
          <a:xfrm>
            <a:off x="1085619" y="3996075"/>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Help the Poor</a:t>
            </a:r>
          </a:p>
        </p:txBody>
      </p:sp>
      <p:sp>
        <p:nvSpPr>
          <p:cNvPr id="318" name="Be Around the Poor"/>
          <p:cNvSpPr txBox="1"/>
          <p:nvPr/>
        </p:nvSpPr>
        <p:spPr>
          <a:xfrm>
            <a:off x="1085619" y="2610217"/>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Be Around the Poor</a:t>
            </a:r>
          </a:p>
        </p:txBody>
      </p:sp>
      <p:sp>
        <p:nvSpPr>
          <p:cNvPr id="319" name="Fight for the Poor"/>
          <p:cNvSpPr txBox="1"/>
          <p:nvPr/>
        </p:nvSpPr>
        <p:spPr>
          <a:xfrm>
            <a:off x="1085619" y="1181130"/>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Fight for the Poor</a:t>
            </a:r>
          </a:p>
        </p:txBody>
      </p:sp>
      <p:grpSp>
        <p:nvGrpSpPr>
          <p:cNvPr id="322" name="Group"/>
          <p:cNvGrpSpPr/>
          <p:nvPr/>
        </p:nvGrpSpPr>
        <p:grpSpPr>
          <a:xfrm>
            <a:off x="0" y="0"/>
            <a:ext cx="13646380" cy="1268364"/>
            <a:chOff x="0" y="97398"/>
            <a:chExt cx="13646380" cy="1268363"/>
          </a:xfrm>
        </p:grpSpPr>
        <p:sp>
          <p:nvSpPr>
            <p:cNvPr id="320" name="Rectangle"/>
            <p:cNvSpPr/>
            <p:nvPr/>
          </p:nvSpPr>
          <p:spPr>
            <a:xfrm>
              <a:off x="0" y="97398"/>
              <a:ext cx="13004800" cy="1268364"/>
            </a:xfrm>
            <a:prstGeom prst="rect">
              <a:avLst/>
            </a:prstGeom>
            <a:solidFill>
              <a:srgbClr val="FFFB00"/>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21" name="Sacrifice for the Poor"/>
            <p:cNvSpPr/>
            <p:nvPr/>
          </p:nvSpPr>
          <p:spPr>
            <a:xfrm>
              <a:off x="1085619" y="704850"/>
              <a:ext cx="1256076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Sacrifice for the Poor</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2"/>
                                        </p:tgtEl>
                                        <p:attrNameLst>
                                          <p:attrName>style.visibility</p:attrName>
                                        </p:attrNameLst>
                                      </p:cBhvr>
                                      <p:to>
                                        <p:strVal val="visible"/>
                                      </p:to>
                                    </p:set>
                                    <p:animEffect filter="fade" transition="in">
                                      <p:cBhvr>
                                        <p:cTn id="7" dur="10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325" name="TextBox 3"/>
          <p:cNvSpPr txBox="1"/>
          <p:nvPr/>
        </p:nvSpPr>
        <p:spPr>
          <a:xfrm>
            <a:off x="940494" y="2297176"/>
            <a:ext cx="11123812" cy="515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2 Corinthians 8:9</a:t>
            </a:r>
          </a:p>
          <a:p>
            <a:pPr algn="l" defTabSz="1300480">
              <a:defRPr sz="4900">
                <a:solidFill>
                  <a:srgbClr val="FFFFFF"/>
                </a:solidFill>
                <a:latin typeface="Open Sans Regular Regular"/>
                <a:ea typeface="Open Sans Regular Regular"/>
                <a:cs typeface="Open Sans Regular Regular"/>
                <a:sym typeface="Open Sans Regular Regular"/>
              </a:defRPr>
            </a:pPr>
            <a:r>
              <a:t>For you know the grace of our Lord Jesus Christ, that </a:t>
            </a:r>
            <a:r>
              <a:rPr>
                <a:solidFill>
                  <a:srgbClr val="FFFB00"/>
                </a:solidFill>
              </a:rPr>
              <a:t>though he was rich, yet for your sake he became poor</a:t>
            </a:r>
            <a:r>
              <a:t>, so that you by his poverty might become rich.</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328" name="TextBox 3"/>
          <p:cNvSpPr txBox="1"/>
          <p:nvPr/>
        </p:nvSpPr>
        <p:spPr>
          <a:xfrm>
            <a:off x="940494" y="2297176"/>
            <a:ext cx="11123812" cy="515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Isaiah 58:10</a:t>
            </a:r>
          </a:p>
          <a:p>
            <a:pPr algn="l" defTabSz="1300480">
              <a:defRPr sz="4900">
                <a:solidFill>
                  <a:srgbClr val="FFFFFF"/>
                </a:solidFill>
                <a:latin typeface="Open Sans Regular Regular"/>
                <a:ea typeface="Open Sans Regular Regular"/>
                <a:cs typeface="Open Sans Regular Regular"/>
                <a:sym typeface="Open Sans Regular Regular"/>
              </a:defRPr>
            </a:pPr>
            <a:r>
              <a:t>If you </a:t>
            </a:r>
            <a:r>
              <a:rPr>
                <a:solidFill>
                  <a:srgbClr val="FFFB00"/>
                </a:solidFill>
              </a:rPr>
              <a:t>pour yourself out for the hungry</a:t>
            </a:r>
            <a:r>
              <a:t> and satisfy the desire of the afflicted, then shall your light rise in the darkness and your gloom be as the noonday.</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331" name="TextBox 3"/>
          <p:cNvSpPr txBox="1"/>
          <p:nvPr/>
        </p:nvSpPr>
        <p:spPr>
          <a:xfrm>
            <a:off x="940494" y="1458975"/>
            <a:ext cx="11123812" cy="683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900">
                <a:solidFill>
                  <a:srgbClr val="FFFFFF"/>
                </a:solidFill>
                <a:latin typeface="Open Sans Regular Regular"/>
                <a:ea typeface="Open Sans Regular Regular"/>
                <a:cs typeface="Open Sans Regular Regular"/>
                <a:sym typeface="Open Sans Regular Regular"/>
              </a:defRPr>
            </a:pPr>
            <a:r>
              <a:t>Luke 12:33-34</a:t>
            </a:r>
          </a:p>
          <a:p>
            <a:pPr algn="l" defTabSz="1300480">
              <a:defRPr sz="4900">
                <a:solidFill>
                  <a:srgbClr val="FFFFFF"/>
                </a:solidFill>
                <a:latin typeface="Open Sans Regular Regular"/>
                <a:ea typeface="Open Sans Regular Regular"/>
                <a:cs typeface="Open Sans Regular Regular"/>
                <a:sym typeface="Open Sans Regular Regular"/>
              </a:defRPr>
            </a:pPr>
            <a:r>
              <a:t>“</a:t>
            </a:r>
            <a:r>
              <a:rPr>
                <a:solidFill>
                  <a:srgbClr val="FFFB00"/>
                </a:solidFill>
              </a:rPr>
              <a:t>Sell your possessions and give to the poor.</a:t>
            </a:r>
            <a:r>
              <a:t> Provide purses for yourselves that will not wear out, a treasure in heaven that will never fail, where no thief comes near and no moth destroys. For where your treasure is, there your heart will be also.”</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roberto-sorin-7Z1pgI77BoE-unsplash.jpg" descr="roberto-sorin-7Z1pgI77BoE-unsplash.jpg"/>
          <p:cNvPicPr>
            <a:picLocks noChangeAspect="1"/>
          </p:cNvPicPr>
          <p:nvPr/>
        </p:nvPicPr>
        <p:blipFill>
          <a:blip r:embed="rId2">
            <a:extLst/>
          </a:blip>
          <a:stretch>
            <a:fillRect/>
          </a:stretch>
        </p:blipFill>
        <p:spPr>
          <a:xfrm>
            <a:off x="0" y="-15743"/>
            <a:ext cx="14677629" cy="9785086"/>
          </a:xfrm>
          <a:prstGeom prst="rect">
            <a:avLst/>
          </a:prstGeom>
          <a:ln w="12700">
            <a:miter lim="400000"/>
          </a:ln>
        </p:spPr>
      </p:pic>
      <p:sp>
        <p:nvSpPr>
          <p:cNvPr id="334" name="Rectangle"/>
          <p:cNvSpPr/>
          <p:nvPr/>
        </p:nvSpPr>
        <p:spPr>
          <a:xfrm>
            <a:off x="0" y="8210550"/>
            <a:ext cx="13004800" cy="1543050"/>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35" name="Rectangle"/>
          <p:cNvSpPr/>
          <p:nvPr/>
        </p:nvSpPr>
        <p:spPr>
          <a:xfrm>
            <a:off x="0" y="0"/>
            <a:ext cx="13004800" cy="1467893"/>
          </a:xfrm>
          <a:prstGeom prst="rect">
            <a:avLst/>
          </a:prstGeom>
          <a:solidFill>
            <a:srgbClr val="FFFB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36" name="Rectangle"/>
          <p:cNvSpPr/>
          <p:nvPr/>
        </p:nvSpPr>
        <p:spPr>
          <a:xfrm>
            <a:off x="0" y="1272651"/>
            <a:ext cx="13004800" cy="1467893"/>
          </a:xfrm>
          <a:prstGeom prst="rect">
            <a:avLst/>
          </a:prstGeom>
          <a:solidFill>
            <a:srgbClr val="D6D348"/>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37" name="Rectangle"/>
          <p:cNvSpPr/>
          <p:nvPr/>
        </p:nvSpPr>
        <p:spPr>
          <a:xfrm>
            <a:off x="0" y="2612848"/>
            <a:ext cx="13004800" cy="1467893"/>
          </a:xfrm>
          <a:prstGeom prst="rect">
            <a:avLst/>
          </a:prstGeom>
          <a:solidFill>
            <a:srgbClr val="B8B63E"/>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38" name="Rectangle"/>
          <p:cNvSpPr/>
          <p:nvPr/>
        </p:nvSpPr>
        <p:spPr>
          <a:xfrm>
            <a:off x="0" y="3966979"/>
            <a:ext cx="13004800" cy="1467893"/>
          </a:xfrm>
          <a:prstGeom prst="rect">
            <a:avLst/>
          </a:prstGeom>
          <a:solidFill>
            <a:srgbClr val="989734"/>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39" name="Rectangle"/>
          <p:cNvSpPr/>
          <p:nvPr/>
        </p:nvSpPr>
        <p:spPr>
          <a:xfrm>
            <a:off x="0" y="5381287"/>
            <a:ext cx="13004800" cy="1467894"/>
          </a:xfrm>
          <a:prstGeom prst="rect">
            <a:avLst/>
          </a:prstGeom>
          <a:solidFill>
            <a:srgbClr val="73712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40" name="Rectangle"/>
          <p:cNvSpPr/>
          <p:nvPr/>
        </p:nvSpPr>
        <p:spPr>
          <a:xfrm>
            <a:off x="0" y="6811020"/>
            <a:ext cx="13004800" cy="1467894"/>
          </a:xfrm>
          <a:prstGeom prst="rect">
            <a:avLst/>
          </a:prstGeom>
          <a:solidFill>
            <a:srgbClr val="53521C"/>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41" name="Treat the Poor as Lesser"/>
          <p:cNvSpPr txBox="1"/>
          <p:nvPr/>
        </p:nvSpPr>
        <p:spPr>
          <a:xfrm>
            <a:off x="1085619" y="82105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Treat the Poor as Lesser</a:t>
            </a:r>
          </a:p>
        </p:txBody>
      </p:sp>
      <p:sp>
        <p:nvSpPr>
          <p:cNvPr id="342" name="Ignore the Poor"/>
          <p:cNvSpPr txBox="1"/>
          <p:nvPr/>
        </p:nvSpPr>
        <p:spPr>
          <a:xfrm>
            <a:off x="1085619" y="68262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Ignore the Poor</a:t>
            </a:r>
          </a:p>
        </p:txBody>
      </p:sp>
      <p:sp>
        <p:nvSpPr>
          <p:cNvPr id="343" name="Care About the Poor"/>
          <p:cNvSpPr txBox="1"/>
          <p:nvPr/>
        </p:nvSpPr>
        <p:spPr>
          <a:xfrm>
            <a:off x="1085619" y="5410384"/>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Care About the Poor</a:t>
            </a:r>
          </a:p>
        </p:txBody>
      </p:sp>
      <p:sp>
        <p:nvSpPr>
          <p:cNvPr id="344" name="Help the Poor"/>
          <p:cNvSpPr txBox="1"/>
          <p:nvPr/>
        </p:nvSpPr>
        <p:spPr>
          <a:xfrm>
            <a:off x="1085619" y="3996075"/>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Help the Poor</a:t>
            </a:r>
          </a:p>
        </p:txBody>
      </p:sp>
      <p:sp>
        <p:nvSpPr>
          <p:cNvPr id="345" name="Be Around the Poor"/>
          <p:cNvSpPr txBox="1"/>
          <p:nvPr/>
        </p:nvSpPr>
        <p:spPr>
          <a:xfrm>
            <a:off x="1085619" y="2610217"/>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Be Around the Poor</a:t>
            </a:r>
          </a:p>
        </p:txBody>
      </p:sp>
      <p:sp>
        <p:nvSpPr>
          <p:cNvPr id="346" name="Fight for the Poor"/>
          <p:cNvSpPr txBox="1"/>
          <p:nvPr/>
        </p:nvSpPr>
        <p:spPr>
          <a:xfrm>
            <a:off x="1085619" y="1181130"/>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Fight for the Poor</a:t>
            </a:r>
          </a:p>
        </p:txBody>
      </p:sp>
      <p:sp>
        <p:nvSpPr>
          <p:cNvPr id="347" name="Sacrifice for the Poor"/>
          <p:cNvSpPr txBox="1"/>
          <p:nvPr/>
        </p:nvSpPr>
        <p:spPr>
          <a:xfrm>
            <a:off x="1085619" y="-9739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Sacrifice for the Poor</a:t>
            </a:r>
          </a:p>
        </p:txBody>
      </p:sp>
      <p:grpSp>
        <p:nvGrpSpPr>
          <p:cNvPr id="350" name="Group"/>
          <p:cNvGrpSpPr/>
          <p:nvPr/>
        </p:nvGrpSpPr>
        <p:grpSpPr>
          <a:xfrm>
            <a:off x="1991353" y="655479"/>
            <a:ext cx="9022095" cy="8090893"/>
            <a:chOff x="0" y="0"/>
            <a:chExt cx="9022094" cy="8090892"/>
          </a:xfrm>
        </p:grpSpPr>
        <p:sp>
          <p:nvSpPr>
            <p:cNvPr id="348" name="Circle"/>
            <p:cNvSpPr/>
            <p:nvPr/>
          </p:nvSpPr>
          <p:spPr>
            <a:xfrm>
              <a:off x="465600" y="0"/>
              <a:ext cx="8090893" cy="8090893"/>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49" name="Do You Love the Poor?"/>
            <p:cNvSpPr txBox="1"/>
            <p:nvPr/>
          </p:nvSpPr>
          <p:spPr>
            <a:xfrm>
              <a:off x="0" y="1314290"/>
              <a:ext cx="9022095" cy="58140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80000"/>
                </a:lnSpc>
                <a:defRPr sz="12700">
                  <a:solidFill>
                    <a:srgbClr val="000000"/>
                  </a:solidFill>
                  <a:latin typeface="Open Sans Regular Regular"/>
                  <a:ea typeface="Open Sans Regular Regular"/>
                  <a:cs typeface="Open Sans Regular Regular"/>
                  <a:sym typeface="Open Sans Regular Regular"/>
                </a:defRPr>
              </a:lvl1pPr>
            </a:lstStyle>
            <a:p>
              <a:pPr/>
              <a:r>
                <a:t>Do You Love the Poor?</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0"/>
                                        </p:tgtEl>
                                        <p:attrNameLst>
                                          <p:attrName>style.visibility</p:attrName>
                                        </p:attrNameLst>
                                      </p:cBhvr>
                                      <p:to>
                                        <p:strVal val="visible"/>
                                      </p:to>
                                    </p:set>
                                    <p:animEffect filter="fade" transition="in">
                                      <p:cBhvr>
                                        <p:cTn id="7" dur="1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roberto-sorin-7Z1pgI77BoE-unsplash.jpg" descr="roberto-sorin-7Z1pgI77BoE-unsplash.jpg"/>
          <p:cNvPicPr>
            <a:picLocks noChangeAspect="1"/>
          </p:cNvPicPr>
          <p:nvPr/>
        </p:nvPicPr>
        <p:blipFill>
          <a:blip r:embed="rId2">
            <a:extLst/>
          </a:blip>
          <a:stretch>
            <a:fillRect/>
          </a:stretch>
        </p:blipFill>
        <p:spPr>
          <a:xfrm>
            <a:off x="0" y="-15743"/>
            <a:ext cx="14677629" cy="9785086"/>
          </a:xfrm>
          <a:prstGeom prst="rect">
            <a:avLst/>
          </a:prstGeom>
          <a:ln w="12700">
            <a:miter lim="400000"/>
          </a:ln>
        </p:spPr>
      </p:pic>
      <p:grpSp>
        <p:nvGrpSpPr>
          <p:cNvPr id="175" name="Group"/>
          <p:cNvGrpSpPr/>
          <p:nvPr/>
        </p:nvGrpSpPr>
        <p:grpSpPr>
          <a:xfrm>
            <a:off x="0" y="8210549"/>
            <a:ext cx="13646380" cy="1543051"/>
            <a:chOff x="0" y="0"/>
            <a:chExt cx="13646380" cy="1543049"/>
          </a:xfrm>
        </p:grpSpPr>
        <p:sp>
          <p:nvSpPr>
            <p:cNvPr id="173" name="Rectangle"/>
            <p:cNvSpPr/>
            <p:nvPr/>
          </p:nvSpPr>
          <p:spPr>
            <a:xfrm>
              <a:off x="0" y="75157"/>
              <a:ext cx="13004800" cy="1467893"/>
            </a:xfrm>
            <a:prstGeom prst="rect">
              <a:avLst/>
            </a:prstGeom>
            <a:solidFill>
              <a:srgbClr val="000000"/>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74" name="Treat the Poor as Lesser"/>
            <p:cNvSpPr txBox="1"/>
            <p:nvPr/>
          </p:nvSpPr>
          <p:spPr>
            <a:xfrm>
              <a:off x="1085619" y="0"/>
              <a:ext cx="12560762" cy="1409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Treat the Poor as Lesser</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5"/>
                                        </p:tgtEl>
                                        <p:attrNameLst>
                                          <p:attrName>style.visibility</p:attrName>
                                        </p:attrNameLst>
                                      </p:cBhvr>
                                      <p:to>
                                        <p:strVal val="visible"/>
                                      </p:to>
                                    </p:set>
                                    <p:animEffect filter="fade" transition="in">
                                      <p:cBhvr>
                                        <p:cTn id="7"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178" name="TextBox 3"/>
          <p:cNvSpPr txBox="1"/>
          <p:nvPr/>
        </p:nvSpPr>
        <p:spPr>
          <a:xfrm>
            <a:off x="715263" y="2195576"/>
            <a:ext cx="11574273" cy="3990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Open Sans Regular Regular"/>
                <a:ea typeface="Open Sans Regular Regular"/>
                <a:cs typeface="Open Sans Regular Regular"/>
                <a:sym typeface="Open Sans Regular Regular"/>
              </a:defRPr>
            </a:pPr>
            <a:r>
              <a:t>Proverbs 17:5</a:t>
            </a:r>
          </a:p>
          <a:p>
            <a:pPr algn="l" defTabSz="1300480">
              <a:defRPr sz="5600">
                <a:solidFill>
                  <a:srgbClr val="FFFFFF"/>
                </a:solidFill>
                <a:latin typeface="Open Sans Regular Regular"/>
                <a:ea typeface="Open Sans Regular Regular"/>
                <a:cs typeface="Open Sans Regular Regular"/>
                <a:sym typeface="Open Sans Regular Regular"/>
              </a:defRPr>
            </a:pPr>
            <a:r>
              <a:t>Whoever mocks the poor insults his Maker; he who is glad at calamity will not go unpunished.</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181" name="TextBox 3"/>
          <p:cNvSpPr txBox="1"/>
          <p:nvPr/>
        </p:nvSpPr>
        <p:spPr>
          <a:xfrm>
            <a:off x="715263" y="2195576"/>
            <a:ext cx="11574273" cy="3990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5600">
                <a:solidFill>
                  <a:srgbClr val="FFFFFF"/>
                </a:solidFill>
                <a:latin typeface="Open Sans Regular Regular"/>
                <a:ea typeface="Open Sans Regular Regular"/>
                <a:cs typeface="Open Sans Regular Regular"/>
                <a:sym typeface="Open Sans Regular Regular"/>
              </a:defRPr>
            </a:pPr>
            <a:r>
              <a:t>Proverbs 14:21</a:t>
            </a:r>
          </a:p>
          <a:p>
            <a:pPr algn="l" defTabSz="1300480">
              <a:defRPr sz="5600">
                <a:solidFill>
                  <a:srgbClr val="FFFFFF"/>
                </a:solidFill>
                <a:latin typeface="Open Sans Regular Regular"/>
                <a:ea typeface="Open Sans Regular Regular"/>
                <a:cs typeface="Open Sans Regular Regular"/>
                <a:sym typeface="Open Sans Regular Regular"/>
              </a:defRPr>
            </a:pPr>
            <a:r>
              <a:t>Whoever despises his neighbor is a sinner, but blessed is he who is generous to the poor.</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184" name="TextBox 3"/>
          <p:cNvSpPr txBox="1"/>
          <p:nvPr/>
        </p:nvSpPr>
        <p:spPr>
          <a:xfrm>
            <a:off x="715263" y="417576"/>
            <a:ext cx="11574273" cy="8512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000">
                <a:solidFill>
                  <a:srgbClr val="FFFFFF"/>
                </a:solidFill>
                <a:latin typeface="Open Sans Regular Regular"/>
                <a:ea typeface="Open Sans Regular Regular"/>
                <a:cs typeface="Open Sans Regular Regular"/>
                <a:sym typeface="Open Sans Regular Regular"/>
              </a:defRPr>
            </a:pPr>
            <a:r>
              <a:t>James 2:1-6</a:t>
            </a:r>
          </a:p>
          <a:p>
            <a:pPr algn="l" defTabSz="1300480">
              <a:defRPr sz="4000">
                <a:solidFill>
                  <a:srgbClr val="FFFFFF"/>
                </a:solidFill>
                <a:latin typeface="Open Sans Regular Regular"/>
                <a:ea typeface="Open Sans Regular Regular"/>
                <a:cs typeface="Open Sans Regular Regular"/>
                <a:sym typeface="Open Sans Regular Regular"/>
              </a:defRPr>
            </a:pPr>
            <a:r>
              <a:t>My brothers, show no partiality as you hold the faith in our Lord Jesus Christ, the Lord of glory. For if a man wearing a gold ring and fine clothing comes into your assembly, and a poor man in shabby clothing also comes in, and if you pay attention to the one who wears the fine clothing and say, “You sit here in a good place,” while you say to the poor man, “You stand over there,” or, “Sit down at my feet,” have you not then made distinctions among yourselves and become judges with evil thoughts?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Rectangle 4"/>
          <p:cNvSpPr/>
          <p:nvPr/>
        </p:nvSpPr>
        <p:spPr>
          <a:xfrm>
            <a:off x="-1" y="-1"/>
            <a:ext cx="13004801" cy="9753601"/>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187" name="TextBox 3"/>
          <p:cNvSpPr txBox="1"/>
          <p:nvPr/>
        </p:nvSpPr>
        <p:spPr>
          <a:xfrm>
            <a:off x="715263" y="290576"/>
            <a:ext cx="11574273" cy="3622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4000">
                <a:solidFill>
                  <a:srgbClr val="FFFFFF"/>
                </a:solidFill>
                <a:latin typeface="Open Sans Regular Regular"/>
                <a:ea typeface="Open Sans Regular Regular"/>
                <a:cs typeface="Open Sans Regular Regular"/>
                <a:sym typeface="Open Sans Regular Regular"/>
              </a:defRPr>
            </a:lvl1pPr>
          </a:lstStyle>
          <a:p>
            <a:pPr/>
            <a:r>
              <a:t>Listen, my beloved brothers, has not God chosen those who are poor in the world to be rich in faith and heirs of the kingdom, which he has promised to those who love him? But you have dishonored the poor man.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roberto-sorin-7Z1pgI77BoE-unsplash.jpg" descr="roberto-sorin-7Z1pgI77BoE-unsplash.jpg"/>
          <p:cNvPicPr>
            <a:picLocks noChangeAspect="1"/>
          </p:cNvPicPr>
          <p:nvPr/>
        </p:nvPicPr>
        <p:blipFill>
          <a:blip r:embed="rId2">
            <a:extLst/>
          </a:blip>
          <a:stretch>
            <a:fillRect/>
          </a:stretch>
        </p:blipFill>
        <p:spPr>
          <a:xfrm>
            <a:off x="0" y="-15743"/>
            <a:ext cx="14677629" cy="9785086"/>
          </a:xfrm>
          <a:prstGeom prst="rect">
            <a:avLst/>
          </a:prstGeom>
          <a:ln w="12700">
            <a:miter lim="400000"/>
          </a:ln>
        </p:spPr>
      </p:pic>
      <p:sp>
        <p:nvSpPr>
          <p:cNvPr id="190" name="Rectangle"/>
          <p:cNvSpPr/>
          <p:nvPr/>
        </p:nvSpPr>
        <p:spPr>
          <a:xfrm>
            <a:off x="0" y="8285707"/>
            <a:ext cx="13004800" cy="1467893"/>
          </a:xfrm>
          <a:prstGeom prst="rect">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91" name="Treat the Poor as Lesser"/>
          <p:cNvSpPr txBox="1"/>
          <p:nvPr/>
        </p:nvSpPr>
        <p:spPr>
          <a:xfrm>
            <a:off x="1085619" y="8210549"/>
            <a:ext cx="12560762" cy="14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Treat the Poor as Lesser</a:t>
            </a:r>
          </a:p>
        </p:txBody>
      </p:sp>
      <p:grpSp>
        <p:nvGrpSpPr>
          <p:cNvPr id="194" name="Group"/>
          <p:cNvGrpSpPr/>
          <p:nvPr/>
        </p:nvGrpSpPr>
        <p:grpSpPr>
          <a:xfrm>
            <a:off x="0" y="6811020"/>
            <a:ext cx="13646380" cy="1467894"/>
            <a:chOff x="0" y="0"/>
            <a:chExt cx="13646380" cy="1467892"/>
          </a:xfrm>
        </p:grpSpPr>
        <p:sp>
          <p:nvSpPr>
            <p:cNvPr id="192" name="Rectangle"/>
            <p:cNvSpPr/>
            <p:nvPr/>
          </p:nvSpPr>
          <p:spPr>
            <a:xfrm>
              <a:off x="0" y="0"/>
              <a:ext cx="13004800" cy="1467893"/>
            </a:xfrm>
            <a:prstGeom prst="rect">
              <a:avLst/>
            </a:prstGeom>
            <a:solidFill>
              <a:srgbClr val="53521C"/>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93" name="Ignore the Poor"/>
            <p:cNvSpPr txBox="1"/>
            <p:nvPr/>
          </p:nvSpPr>
          <p:spPr>
            <a:xfrm>
              <a:off x="1085619" y="15229"/>
              <a:ext cx="12560762" cy="1409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7600">
                  <a:solidFill>
                    <a:srgbClr val="FFFFFF"/>
                  </a:solidFill>
                  <a:latin typeface="Open Sans Regular Regular"/>
                  <a:ea typeface="Open Sans Regular Regular"/>
                  <a:cs typeface="Open Sans Regular Regular"/>
                  <a:sym typeface="Open Sans Regular Regular"/>
                </a:defRPr>
              </a:lvl1pPr>
            </a:lstStyle>
            <a:p>
              <a:pPr/>
              <a:r>
                <a:t>Ignore the Poor</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4"/>
                                        </p:tgtEl>
                                        <p:attrNameLst>
                                          <p:attrName>style.visibility</p:attrName>
                                        </p:attrNameLst>
                                      </p:cBhvr>
                                      <p:to>
                                        <p:strVal val="visible"/>
                                      </p:to>
                                    </p:set>
                                    <p:animEffect filter="fade" transition="in">
                                      <p:cBhvr>
                                        <p:cTn id="7"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 grpId="1"/>
    </p:bldLst>
  </p:timing>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