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00" r:id="rId4"/>
    <p:sldId id="258" r:id="rId5"/>
    <p:sldId id="288" r:id="rId6"/>
    <p:sldId id="261" r:id="rId7"/>
    <p:sldId id="299" r:id="rId8"/>
    <p:sldId id="277" r:id="rId9"/>
    <p:sldId id="264" r:id="rId10"/>
    <p:sldId id="263" r:id="rId11"/>
    <p:sldId id="265" r:id="rId12"/>
    <p:sldId id="271" r:id="rId13"/>
    <p:sldId id="290" r:id="rId14"/>
    <p:sldId id="291" r:id="rId15"/>
    <p:sldId id="273" r:id="rId16"/>
    <p:sldId id="281" r:id="rId17"/>
    <p:sldId id="284" r:id="rId18"/>
    <p:sldId id="285" r:id="rId19"/>
    <p:sldId id="293" r:id="rId20"/>
    <p:sldId id="294" r:id="rId21"/>
    <p:sldId id="292" r:id="rId22"/>
    <p:sldId id="275" r:id="rId23"/>
    <p:sldId id="298"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30"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E6C285-5DEF-448F-85BA-CCB2910E6E4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C285-5DEF-448F-85BA-CCB2910E6E4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C285-5DEF-448F-85BA-CCB2910E6E4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C285-5DEF-448F-85BA-CCB2910E6E4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6C285-5DEF-448F-85BA-CCB2910E6E40}"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E6C285-5DEF-448F-85BA-CCB2910E6E40}"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E6C285-5DEF-448F-85BA-CCB2910E6E40}"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E6C285-5DEF-448F-85BA-CCB2910E6E40}"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6C285-5DEF-448F-85BA-CCB2910E6E40}"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6C285-5DEF-448F-85BA-CCB2910E6E40}"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6C285-5DEF-448F-85BA-CCB2910E6E40}"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BE28-CF66-4570-9F76-79DFE8AFD1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6C285-5DEF-448F-85BA-CCB2910E6E40}" type="datetimeFigureOut">
              <a:rPr lang="en-US" smtClean="0"/>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7BE28-CF66-4570-9F76-79DFE8AFD1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25454-619F-408E-B8E1-FCAEE33E82F8}"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BF4D2-8CFC-4AEB-B933-B76460A8AD5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981200"/>
            <a:ext cx="8229600" cy="2763898"/>
          </a:xfrm>
          <a:prstGeom prst="rect">
            <a:avLst/>
          </a:prstGeom>
          <a:noFill/>
        </p:spPr>
        <p:txBody>
          <a:bodyPr wrap="square" rtlCol="0">
            <a:spAutoFit/>
          </a:bodyPr>
          <a:lstStyle/>
          <a:p>
            <a:pPr>
              <a:lnSpc>
                <a:spcPct val="150000"/>
              </a:lnSpc>
            </a:pPr>
            <a:r>
              <a:rPr lang="en-US" sz="4000" dirty="0" smtClean="0">
                <a:solidFill>
                  <a:schemeClr val="bg1"/>
                </a:solidFill>
                <a:latin typeface="Open Sans" pitchFamily="34" charset="0"/>
                <a:ea typeface="Open Sans" pitchFamily="34" charset="0"/>
                <a:cs typeface="Open Sans" pitchFamily="34" charset="0"/>
              </a:rPr>
              <a:t>Unless the Lord builds a house,</a:t>
            </a:r>
          </a:p>
          <a:p>
            <a:pPr>
              <a:lnSpc>
                <a:spcPct val="150000"/>
              </a:lnSpc>
            </a:pPr>
            <a:r>
              <a:rPr lang="en-US" sz="4000" dirty="0" smtClean="0">
                <a:solidFill>
                  <a:schemeClr val="bg1"/>
                </a:solidFill>
                <a:latin typeface="Open Sans" pitchFamily="34" charset="0"/>
                <a:ea typeface="Open Sans" pitchFamily="34" charset="0"/>
                <a:cs typeface="Open Sans" pitchFamily="34" charset="0"/>
              </a:rPr>
              <a:t>They who build it labor in vain.</a:t>
            </a:r>
          </a:p>
          <a:p>
            <a:pPr algn="r">
              <a:lnSpc>
                <a:spcPct val="150000"/>
              </a:lnSpc>
            </a:pPr>
            <a:r>
              <a:rPr lang="en-US" sz="4000" dirty="0" smtClean="0">
                <a:solidFill>
                  <a:schemeClr val="bg1"/>
                </a:solidFill>
                <a:latin typeface="Open Sans" pitchFamily="34" charset="0"/>
                <a:ea typeface="Open Sans" pitchFamily="34" charset="0"/>
                <a:cs typeface="Open Sans" pitchFamily="34" charset="0"/>
              </a:rPr>
              <a:t>-Psalm 127:1</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447800" y="685800"/>
            <a:ext cx="6324600" cy="5247590"/>
          </a:xfrm>
          <a:prstGeom prst="rect">
            <a:avLst/>
          </a:prstGeom>
          <a:noFill/>
        </p:spPr>
        <p:txBody>
          <a:bodyPr wrap="square" rtlCol="0">
            <a:spAutoFit/>
          </a:bodyPr>
          <a:lstStyle/>
          <a:p>
            <a:pPr marL="1143000" indent="-1143000">
              <a:spcAft>
                <a:spcPts val="1800"/>
              </a:spcAft>
              <a:buAutoNum type="arabicPeriod"/>
            </a:pPr>
            <a:r>
              <a:rPr lang="en-US" sz="8000" dirty="0" smtClean="0">
                <a:solidFill>
                  <a:prstClr val="white"/>
                </a:solidFill>
                <a:latin typeface="Open Sans" pitchFamily="34" charset="0"/>
                <a:ea typeface="Open Sans" pitchFamily="34" charset="0"/>
                <a:cs typeface="Open Sans" pitchFamily="34" charset="0"/>
              </a:rPr>
              <a:t>Marriage</a:t>
            </a:r>
            <a:br>
              <a:rPr lang="en-US" sz="8000" dirty="0" smtClean="0">
                <a:solidFill>
                  <a:prstClr val="white"/>
                </a:solidFill>
                <a:latin typeface="Open Sans" pitchFamily="34" charset="0"/>
                <a:ea typeface="Open Sans" pitchFamily="34" charset="0"/>
                <a:cs typeface="Open Sans" pitchFamily="34" charset="0"/>
              </a:rPr>
            </a:br>
            <a:r>
              <a:rPr lang="en-US" sz="8000" dirty="0" smtClean="0">
                <a:solidFill>
                  <a:prstClr val="white"/>
                </a:solidFill>
                <a:latin typeface="Open Sans" pitchFamily="34" charset="0"/>
                <a:ea typeface="Open Sans" pitchFamily="34" charset="0"/>
                <a:cs typeface="Open Sans" pitchFamily="34" charset="0"/>
              </a:rPr>
              <a:t>is Short.</a:t>
            </a:r>
          </a:p>
          <a:p>
            <a:pPr marL="1143000" indent="-1143000">
              <a:spcAft>
                <a:spcPts val="1800"/>
              </a:spcAft>
              <a:buAutoNum type="arabicPeriod"/>
            </a:pPr>
            <a:r>
              <a:rPr lang="en-US" sz="8000" dirty="0" smtClean="0">
                <a:solidFill>
                  <a:prstClr val="white"/>
                </a:solidFill>
                <a:latin typeface="Open Sans" pitchFamily="34" charset="0"/>
                <a:ea typeface="Open Sans" pitchFamily="34" charset="0"/>
                <a:cs typeface="Open Sans" pitchFamily="34" charset="0"/>
              </a:rPr>
              <a:t>Marriage is a gift.</a:t>
            </a:r>
            <a:endParaRPr lang="en-US" sz="80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200" y="539889"/>
            <a:ext cx="8382000" cy="5632311"/>
          </a:xfrm>
          <a:prstGeom prst="rect">
            <a:avLst/>
          </a:prstGeom>
          <a:noFill/>
        </p:spPr>
        <p:txBody>
          <a:bodyPr wrap="square" rtlCol="0">
            <a:spAutoFit/>
          </a:bodyPr>
          <a:lstStyle/>
          <a:p>
            <a:r>
              <a:rPr lang="en-US" sz="4000" b="1" dirty="0" smtClean="0">
                <a:solidFill>
                  <a:prstClr val="white"/>
                </a:solidFill>
                <a:latin typeface="Open Sans" pitchFamily="34" charset="0"/>
                <a:ea typeface="Open Sans" pitchFamily="34" charset="0"/>
                <a:cs typeface="Open Sans" pitchFamily="34" charset="0"/>
              </a:rPr>
              <a:t>Genesis 2:21-22</a:t>
            </a:r>
          </a:p>
          <a:p>
            <a:r>
              <a:rPr lang="en-US" sz="4000" dirty="0" smtClean="0">
                <a:solidFill>
                  <a:prstClr val="white"/>
                </a:solidFill>
                <a:latin typeface="Open Sans" pitchFamily="34" charset="0"/>
                <a:ea typeface="Open Sans" pitchFamily="34" charset="0"/>
                <a:cs typeface="Open Sans" pitchFamily="34" charset="0"/>
              </a:rPr>
              <a:t>So the Lord God caused a deep sleep to fall upon the man, and while he slept took one of his ribs and closed up its place with flesh. And the rib that the Lord God had taken from the man he made into a woman and brought her to the man.</a:t>
            </a:r>
            <a:endParaRPr lang="en-US" sz="40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447800" y="685800"/>
            <a:ext cx="6324600" cy="5247590"/>
          </a:xfrm>
          <a:prstGeom prst="rect">
            <a:avLst/>
          </a:prstGeom>
          <a:noFill/>
        </p:spPr>
        <p:txBody>
          <a:bodyPr wrap="square" rtlCol="0">
            <a:spAutoFit/>
          </a:bodyPr>
          <a:lstStyle/>
          <a:p>
            <a:pPr marL="1143000" indent="-1143000">
              <a:spcAft>
                <a:spcPts val="1800"/>
              </a:spcAft>
              <a:buAutoNum type="arabicPeriod"/>
            </a:pPr>
            <a:r>
              <a:rPr lang="en-US" sz="8000" dirty="0" smtClean="0">
                <a:solidFill>
                  <a:prstClr val="white"/>
                </a:solidFill>
                <a:latin typeface="Open Sans" pitchFamily="34" charset="0"/>
                <a:ea typeface="Open Sans" pitchFamily="34" charset="0"/>
                <a:cs typeface="Open Sans" pitchFamily="34" charset="0"/>
              </a:rPr>
              <a:t>Marriage</a:t>
            </a:r>
            <a:br>
              <a:rPr lang="en-US" sz="8000" dirty="0" smtClean="0">
                <a:solidFill>
                  <a:prstClr val="white"/>
                </a:solidFill>
                <a:latin typeface="Open Sans" pitchFamily="34" charset="0"/>
                <a:ea typeface="Open Sans" pitchFamily="34" charset="0"/>
                <a:cs typeface="Open Sans" pitchFamily="34" charset="0"/>
              </a:rPr>
            </a:br>
            <a:r>
              <a:rPr lang="en-US" sz="8000" dirty="0" smtClean="0">
                <a:solidFill>
                  <a:prstClr val="white"/>
                </a:solidFill>
                <a:latin typeface="Open Sans" pitchFamily="34" charset="0"/>
                <a:ea typeface="Open Sans" pitchFamily="34" charset="0"/>
                <a:cs typeface="Open Sans" pitchFamily="34" charset="0"/>
              </a:rPr>
              <a:t>is Short.</a:t>
            </a:r>
          </a:p>
          <a:p>
            <a:pPr marL="1143000" indent="-1143000">
              <a:spcAft>
                <a:spcPts val="1800"/>
              </a:spcAft>
              <a:buAutoNum type="arabicPeriod"/>
            </a:pPr>
            <a:r>
              <a:rPr lang="en-US" sz="8000" dirty="0" smtClean="0">
                <a:solidFill>
                  <a:prstClr val="white"/>
                </a:solidFill>
                <a:latin typeface="Open Sans" pitchFamily="34" charset="0"/>
                <a:ea typeface="Open Sans" pitchFamily="34" charset="0"/>
                <a:cs typeface="Open Sans" pitchFamily="34" charset="0"/>
              </a:rPr>
              <a:t>Marriage is a gift.</a:t>
            </a:r>
            <a:endParaRPr lang="en-US" sz="80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7200" y="1966079"/>
            <a:ext cx="8229600" cy="3139321"/>
          </a:xfrm>
          <a:prstGeom prst="rect">
            <a:avLst/>
          </a:prstGeom>
          <a:noFill/>
        </p:spPr>
        <p:txBody>
          <a:bodyPr wrap="square" rtlCol="0">
            <a:spAutoFit/>
          </a:bodyPr>
          <a:lstStyle/>
          <a:p>
            <a:pPr algn="ctr"/>
            <a:r>
              <a:rPr lang="en-US" sz="6600" dirty="0" smtClean="0">
                <a:solidFill>
                  <a:prstClr val="white"/>
                </a:solidFill>
                <a:latin typeface="Open Sans" pitchFamily="34" charset="0"/>
                <a:ea typeface="Open Sans" pitchFamily="34" charset="0"/>
                <a:cs typeface="Open Sans" pitchFamily="34" charset="0"/>
              </a:rPr>
              <a:t>The Danger of Worshiping the Gift Instead of the Giver</a:t>
            </a:r>
            <a:endParaRPr lang="en-US" sz="66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96000" y="798255"/>
            <a:ext cx="2514600" cy="5145345"/>
            <a:chOff x="6096000" y="798255"/>
            <a:chExt cx="2514600" cy="5145345"/>
          </a:xfrm>
        </p:grpSpPr>
        <p:pic>
          <p:nvPicPr>
            <p:cNvPr id="2050" name="Picture 2" descr="C:\Users\rebalwil\Downloads\calf-g5b531b3ce_1920.png"/>
            <p:cNvPicPr>
              <a:picLocks noChangeAspect="1" noChangeArrowheads="1"/>
            </p:cNvPicPr>
            <p:nvPr/>
          </p:nvPicPr>
          <p:blipFill>
            <a:blip r:embed="rId2" cstate="print"/>
            <a:srcRect/>
            <a:stretch>
              <a:fillRect/>
            </a:stretch>
          </p:blipFill>
          <p:spPr bwMode="auto">
            <a:xfrm>
              <a:off x="6096000" y="798255"/>
              <a:ext cx="2438400" cy="2438400"/>
            </a:xfrm>
            <a:prstGeom prst="rect">
              <a:avLst/>
            </a:prstGeom>
            <a:noFill/>
          </p:spPr>
        </p:pic>
        <p:sp>
          <p:nvSpPr>
            <p:cNvPr id="15" name="TextBox 14"/>
            <p:cNvSpPr txBox="1"/>
            <p:nvPr/>
          </p:nvSpPr>
          <p:spPr>
            <a:xfrm>
              <a:off x="6400800" y="3389055"/>
              <a:ext cx="2209800" cy="2554545"/>
            </a:xfrm>
            <a:prstGeom prst="rect">
              <a:avLst/>
            </a:prstGeom>
            <a:noFill/>
          </p:spPr>
          <p:txBody>
            <a:bodyPr wrap="square" rtlCol="0">
              <a:spAutoFit/>
            </a:bodyPr>
            <a:lstStyle/>
            <a:p>
              <a:pPr algn="ctr"/>
              <a:r>
                <a:rPr lang="en-US" sz="3200" dirty="0" smtClean="0">
                  <a:solidFill>
                    <a:prstClr val="white"/>
                  </a:solidFill>
                  <a:latin typeface="Open Sans" pitchFamily="34" charset="0"/>
                  <a:ea typeface="Open Sans" pitchFamily="34" charset="0"/>
                  <a:cs typeface="Open Sans" pitchFamily="34" charset="0"/>
                </a:rPr>
                <a:t>Man’s Purpose:</a:t>
              </a:r>
            </a:p>
            <a:p>
              <a:pPr algn="ctr"/>
              <a:endParaRPr lang="en-US" sz="3200" dirty="0">
                <a:solidFill>
                  <a:prstClr val="white"/>
                </a:solidFill>
                <a:latin typeface="Open Sans" pitchFamily="34" charset="0"/>
                <a:ea typeface="Open Sans" pitchFamily="34" charset="0"/>
                <a:cs typeface="Open Sans" pitchFamily="34" charset="0"/>
              </a:endParaRPr>
            </a:p>
            <a:p>
              <a:pPr algn="ctr"/>
              <a:r>
                <a:rPr lang="en-US" sz="3200" dirty="0" smtClean="0">
                  <a:solidFill>
                    <a:prstClr val="white"/>
                  </a:solidFill>
                  <a:latin typeface="Open Sans" pitchFamily="34" charset="0"/>
                  <a:ea typeface="Open Sans" pitchFamily="34" charset="0"/>
                  <a:cs typeface="Open Sans" pitchFamily="34" charset="0"/>
                </a:rPr>
                <a:t> </a:t>
              </a:r>
              <a:r>
                <a:rPr lang="en-US" sz="3200" i="1" dirty="0" smtClean="0">
                  <a:solidFill>
                    <a:prstClr val="white"/>
                  </a:solidFill>
                  <a:latin typeface="Open Sans" pitchFamily="34" charset="0"/>
                  <a:ea typeface="Open Sans" pitchFamily="34" charset="0"/>
                  <a:cs typeface="Open Sans" pitchFamily="34" charset="0"/>
                </a:rPr>
                <a:t>An Item to Worship</a:t>
              </a:r>
              <a:endParaRPr lang="en-US" sz="3200" i="1" dirty="0">
                <a:solidFill>
                  <a:prstClr val="white"/>
                </a:solidFill>
                <a:latin typeface="Open Sans" pitchFamily="34" charset="0"/>
                <a:ea typeface="Open Sans" pitchFamily="34" charset="0"/>
                <a:cs typeface="Open Sans" pitchFamily="34" charset="0"/>
              </a:endParaRPr>
            </a:p>
          </p:txBody>
        </p:sp>
      </p:grpSp>
      <p:grpSp>
        <p:nvGrpSpPr>
          <p:cNvPr id="25" name="Group 24"/>
          <p:cNvGrpSpPr/>
          <p:nvPr/>
        </p:nvGrpSpPr>
        <p:grpSpPr>
          <a:xfrm>
            <a:off x="508106" y="1422197"/>
            <a:ext cx="2235094" cy="2551633"/>
            <a:chOff x="508106" y="1422197"/>
            <a:chExt cx="2235094" cy="2551633"/>
          </a:xfrm>
        </p:grpSpPr>
        <p:sp>
          <p:nvSpPr>
            <p:cNvPr id="13" name="TextBox 12"/>
            <p:cNvSpPr txBox="1"/>
            <p:nvPr/>
          </p:nvSpPr>
          <p:spPr>
            <a:xfrm>
              <a:off x="533400" y="3389055"/>
              <a:ext cx="2209800" cy="584775"/>
            </a:xfrm>
            <a:prstGeom prst="rect">
              <a:avLst/>
            </a:prstGeom>
            <a:noFill/>
          </p:spPr>
          <p:txBody>
            <a:bodyPr wrap="square" rtlCol="0">
              <a:spAutoFit/>
            </a:bodyPr>
            <a:lstStyle/>
            <a:p>
              <a:pPr algn="ctr"/>
              <a:r>
                <a:rPr lang="en-US" sz="3200" dirty="0" smtClean="0">
                  <a:solidFill>
                    <a:prstClr val="white"/>
                  </a:solidFill>
                  <a:latin typeface="Open Sans" pitchFamily="34" charset="0"/>
                  <a:ea typeface="Open Sans" pitchFamily="34" charset="0"/>
                  <a:cs typeface="Open Sans" pitchFamily="34" charset="0"/>
                </a:rPr>
                <a:t>God’s Gift</a:t>
              </a:r>
              <a:endParaRPr lang="en-US" sz="3200" dirty="0">
                <a:solidFill>
                  <a:prstClr val="white"/>
                </a:solidFill>
                <a:latin typeface="Open Sans" pitchFamily="34" charset="0"/>
                <a:ea typeface="Open Sans" pitchFamily="34" charset="0"/>
                <a:cs typeface="Open Sans" pitchFamily="34" charset="0"/>
              </a:endParaRPr>
            </a:p>
          </p:txBody>
        </p:sp>
        <p:pic>
          <p:nvPicPr>
            <p:cNvPr id="2051" name="Picture 3" descr="C:\Users\rebalwil\Downloads\wedding-ring-gfc43f7ff1_1280.png"/>
            <p:cNvPicPr>
              <a:picLocks noChangeAspect="1" noChangeArrowheads="1"/>
            </p:cNvPicPr>
            <p:nvPr/>
          </p:nvPicPr>
          <p:blipFill>
            <a:blip r:embed="rId3" cstate="print"/>
            <a:srcRect/>
            <a:stretch>
              <a:fillRect/>
            </a:stretch>
          </p:blipFill>
          <p:spPr bwMode="auto">
            <a:xfrm rot="15856038">
              <a:off x="505173" y="1425130"/>
              <a:ext cx="1072666" cy="1066800"/>
            </a:xfrm>
            <a:prstGeom prst="rect">
              <a:avLst/>
            </a:prstGeom>
            <a:noFill/>
          </p:spPr>
        </p:pic>
        <p:pic>
          <p:nvPicPr>
            <p:cNvPr id="18" name="Picture 3" descr="C:\Users\rebalwil\Downloads\wedding-ring-gfc43f7ff1_1280.png"/>
            <p:cNvPicPr>
              <a:picLocks noChangeAspect="1" noChangeArrowheads="1"/>
            </p:cNvPicPr>
            <p:nvPr/>
          </p:nvPicPr>
          <p:blipFill>
            <a:blip r:embed="rId3" cstate="print"/>
            <a:srcRect/>
            <a:stretch>
              <a:fillRect/>
            </a:stretch>
          </p:blipFill>
          <p:spPr bwMode="auto">
            <a:xfrm>
              <a:off x="1143000" y="2286000"/>
              <a:ext cx="1072666" cy="1066800"/>
            </a:xfrm>
            <a:prstGeom prst="rect">
              <a:avLst/>
            </a:prstGeom>
            <a:noFill/>
          </p:spPr>
        </p:pic>
        <p:pic>
          <p:nvPicPr>
            <p:cNvPr id="19" name="Picture 3" descr="C:\Users\rebalwil\Downloads\wedding-ring-gfc43f7ff1_1280.png"/>
            <p:cNvPicPr>
              <a:picLocks noChangeAspect="1" noChangeArrowheads="1"/>
            </p:cNvPicPr>
            <p:nvPr/>
          </p:nvPicPr>
          <p:blipFill>
            <a:blip r:embed="rId3" cstate="print"/>
            <a:srcRect/>
            <a:stretch>
              <a:fillRect/>
            </a:stretch>
          </p:blipFill>
          <p:spPr bwMode="auto">
            <a:xfrm rot="1493692">
              <a:off x="1546302" y="1547809"/>
              <a:ext cx="1072666" cy="1066800"/>
            </a:xfrm>
            <a:prstGeom prst="rect">
              <a:avLst/>
            </a:prstGeom>
            <a:noFill/>
          </p:spPr>
        </p:pic>
      </p:grpSp>
      <p:grpSp>
        <p:nvGrpSpPr>
          <p:cNvPr id="26" name="Group 25"/>
          <p:cNvGrpSpPr/>
          <p:nvPr/>
        </p:nvGrpSpPr>
        <p:grpSpPr>
          <a:xfrm>
            <a:off x="3200400" y="1295400"/>
            <a:ext cx="2743200" cy="4648200"/>
            <a:chOff x="3200400" y="1295400"/>
            <a:chExt cx="2743200" cy="4648200"/>
          </a:xfrm>
        </p:grpSpPr>
        <p:sp>
          <p:nvSpPr>
            <p:cNvPr id="16" name="TextBox 15"/>
            <p:cNvSpPr txBox="1"/>
            <p:nvPr/>
          </p:nvSpPr>
          <p:spPr>
            <a:xfrm>
              <a:off x="3429000" y="3389055"/>
              <a:ext cx="2209800" cy="2554545"/>
            </a:xfrm>
            <a:prstGeom prst="rect">
              <a:avLst/>
            </a:prstGeom>
            <a:noFill/>
          </p:spPr>
          <p:txBody>
            <a:bodyPr wrap="square" rtlCol="0">
              <a:spAutoFit/>
            </a:bodyPr>
            <a:lstStyle/>
            <a:p>
              <a:pPr algn="ctr"/>
              <a:r>
                <a:rPr lang="en-US" sz="3200" dirty="0" smtClean="0">
                  <a:solidFill>
                    <a:prstClr val="white"/>
                  </a:solidFill>
                  <a:latin typeface="Open Sans" pitchFamily="34" charset="0"/>
                  <a:ea typeface="Open Sans" pitchFamily="34" charset="0"/>
                  <a:cs typeface="Open Sans" pitchFamily="34" charset="0"/>
                </a:rPr>
                <a:t>God’s Purpose:</a:t>
              </a:r>
            </a:p>
            <a:p>
              <a:pPr algn="ctr"/>
              <a:endParaRPr lang="en-US" sz="3200" dirty="0" smtClean="0">
                <a:solidFill>
                  <a:prstClr val="white"/>
                </a:solidFill>
                <a:latin typeface="Open Sans" pitchFamily="34" charset="0"/>
                <a:ea typeface="Open Sans" pitchFamily="34" charset="0"/>
                <a:cs typeface="Open Sans" pitchFamily="34" charset="0"/>
              </a:endParaRPr>
            </a:p>
            <a:p>
              <a:pPr algn="ctr"/>
              <a:r>
                <a:rPr lang="en-US" sz="3200" i="1" dirty="0" smtClean="0">
                  <a:solidFill>
                    <a:prstClr val="white"/>
                  </a:solidFill>
                  <a:latin typeface="Open Sans" pitchFamily="34" charset="0"/>
                  <a:ea typeface="Open Sans" pitchFamily="34" charset="0"/>
                  <a:cs typeface="Open Sans" pitchFamily="34" charset="0"/>
                </a:rPr>
                <a:t>A way to worship</a:t>
              </a:r>
              <a:endParaRPr lang="en-US" sz="3200" i="1" dirty="0">
                <a:solidFill>
                  <a:prstClr val="white"/>
                </a:solidFill>
                <a:latin typeface="Open Sans" pitchFamily="34" charset="0"/>
                <a:ea typeface="Open Sans" pitchFamily="34" charset="0"/>
                <a:cs typeface="Open Sans" pitchFamily="34" charset="0"/>
              </a:endParaRPr>
            </a:p>
          </p:txBody>
        </p:sp>
        <p:pic>
          <p:nvPicPr>
            <p:cNvPr id="2052" name="Picture 4" descr="C:\Users\rebalwil\Downloads\tabernacle-painte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1295400"/>
              <a:ext cx="2743200" cy="1788795"/>
            </a:xfrm>
            <a:prstGeom prst="rect">
              <a:avLst/>
            </a:prstGeom>
            <a:noFill/>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33400" y="1319748"/>
            <a:ext cx="8001000" cy="3785652"/>
          </a:xfrm>
          <a:prstGeom prst="rect">
            <a:avLst/>
          </a:prstGeom>
          <a:noFill/>
        </p:spPr>
        <p:txBody>
          <a:bodyPr wrap="square" rtlCol="0">
            <a:spAutoFit/>
          </a:bodyPr>
          <a:lstStyle/>
          <a:p>
            <a:r>
              <a:rPr lang="en-US" sz="4000" b="1" dirty="0" smtClean="0">
                <a:solidFill>
                  <a:prstClr val="white"/>
                </a:solidFill>
                <a:latin typeface="Open Sans" pitchFamily="34" charset="0"/>
                <a:ea typeface="Open Sans" pitchFamily="34" charset="0"/>
                <a:cs typeface="Open Sans" pitchFamily="34" charset="0"/>
              </a:rPr>
              <a:t>Hosea 2:8</a:t>
            </a:r>
          </a:p>
          <a:p>
            <a:r>
              <a:rPr lang="en-US" sz="4000" dirty="0" smtClean="0">
                <a:solidFill>
                  <a:prstClr val="white"/>
                </a:solidFill>
                <a:latin typeface="Open Sans" pitchFamily="34" charset="0"/>
                <a:ea typeface="Open Sans" pitchFamily="34" charset="0"/>
                <a:cs typeface="Open Sans" pitchFamily="34" charset="0"/>
              </a:rPr>
              <a:t>And she did not know that</a:t>
            </a:r>
            <a:br>
              <a:rPr lang="en-US" sz="4000" dirty="0" smtClean="0">
                <a:solidFill>
                  <a:prstClr val="white"/>
                </a:solidFill>
                <a:latin typeface="Open Sans" pitchFamily="34" charset="0"/>
                <a:ea typeface="Open Sans" pitchFamily="34" charset="0"/>
                <a:cs typeface="Open Sans" pitchFamily="34" charset="0"/>
              </a:rPr>
            </a:br>
            <a:r>
              <a:rPr lang="en-US" sz="4000" dirty="0" smtClean="0">
                <a:solidFill>
                  <a:srgbClr val="FFFF00"/>
                </a:solidFill>
                <a:latin typeface="Open Sans" pitchFamily="34" charset="0"/>
                <a:ea typeface="Open Sans" pitchFamily="34" charset="0"/>
                <a:cs typeface="Open Sans" pitchFamily="34" charset="0"/>
              </a:rPr>
              <a:t>it was I who gave</a:t>
            </a:r>
            <a:r>
              <a:rPr lang="en-US" sz="4000" dirty="0" smtClean="0">
                <a:solidFill>
                  <a:prstClr val="white"/>
                </a:solidFill>
                <a:latin typeface="Open Sans" pitchFamily="34" charset="0"/>
                <a:ea typeface="Open Sans" pitchFamily="34" charset="0"/>
                <a:cs typeface="Open Sans" pitchFamily="34" charset="0"/>
              </a:rPr>
              <a:t> her the grain, the wine, and the oil, and who lavished on her silver and gold, </a:t>
            </a:r>
            <a:r>
              <a:rPr lang="en-US" sz="4000" dirty="0" smtClean="0">
                <a:solidFill>
                  <a:srgbClr val="FFFF00"/>
                </a:solidFill>
                <a:latin typeface="Open Sans" pitchFamily="34" charset="0"/>
                <a:ea typeface="Open Sans" pitchFamily="34" charset="0"/>
                <a:cs typeface="Open Sans" pitchFamily="34" charset="0"/>
              </a:rPr>
              <a:t>which they used for Baal.</a:t>
            </a:r>
            <a:endParaRPr lang="en-US" sz="4000" dirty="0">
              <a:solidFill>
                <a:srgbClr val="FFFF00"/>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7200" y="2372142"/>
            <a:ext cx="8229600" cy="2123658"/>
          </a:xfrm>
          <a:prstGeom prst="rect">
            <a:avLst/>
          </a:prstGeom>
          <a:noFill/>
        </p:spPr>
        <p:txBody>
          <a:bodyPr wrap="square" rtlCol="0">
            <a:spAutoFit/>
          </a:bodyPr>
          <a:lstStyle/>
          <a:p>
            <a:pPr algn="ctr"/>
            <a:r>
              <a:rPr lang="en-US" sz="6600" dirty="0" smtClean="0">
                <a:solidFill>
                  <a:prstClr val="white"/>
                </a:solidFill>
                <a:latin typeface="Open Sans" pitchFamily="34" charset="0"/>
                <a:ea typeface="Open Sans" pitchFamily="34" charset="0"/>
                <a:cs typeface="Open Sans" pitchFamily="34" charset="0"/>
              </a:rPr>
              <a:t>What This Looks Like with Marriage</a:t>
            </a:r>
            <a:endParaRPr lang="en-US" sz="66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33400" y="1319748"/>
            <a:ext cx="8001000" cy="3785652"/>
          </a:xfrm>
          <a:prstGeom prst="rect">
            <a:avLst/>
          </a:prstGeom>
          <a:noFill/>
        </p:spPr>
        <p:txBody>
          <a:bodyPr wrap="square" rtlCol="0">
            <a:spAutoFit/>
          </a:bodyPr>
          <a:lstStyle/>
          <a:p>
            <a:r>
              <a:rPr lang="en-US" sz="4000" b="1" dirty="0" smtClean="0">
                <a:solidFill>
                  <a:prstClr val="white"/>
                </a:solidFill>
                <a:latin typeface="Open Sans" pitchFamily="34" charset="0"/>
                <a:ea typeface="Open Sans" pitchFamily="34" charset="0"/>
                <a:cs typeface="Open Sans" pitchFamily="34" charset="0"/>
              </a:rPr>
              <a:t>Matthew 10:37</a:t>
            </a:r>
          </a:p>
          <a:p>
            <a:r>
              <a:rPr lang="en-US" sz="4000" dirty="0" smtClean="0">
                <a:solidFill>
                  <a:prstClr val="white"/>
                </a:solidFill>
                <a:latin typeface="Open Sans" pitchFamily="34" charset="0"/>
                <a:ea typeface="Open Sans" pitchFamily="34" charset="0"/>
                <a:cs typeface="Open Sans" pitchFamily="34" charset="0"/>
              </a:rPr>
              <a:t>Whoever loves father or mother more than me is not worthy of me, and whoever loves son or daughter more than me is not worthy of me.</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33400" y="1319748"/>
            <a:ext cx="8001000" cy="4401205"/>
          </a:xfrm>
          <a:prstGeom prst="rect">
            <a:avLst/>
          </a:prstGeom>
          <a:noFill/>
        </p:spPr>
        <p:txBody>
          <a:bodyPr wrap="square" rtlCol="0">
            <a:spAutoFit/>
          </a:bodyPr>
          <a:lstStyle/>
          <a:p>
            <a:r>
              <a:rPr lang="en-US" sz="4000" b="1" dirty="0" smtClean="0">
                <a:solidFill>
                  <a:prstClr val="white"/>
                </a:solidFill>
                <a:latin typeface="Open Sans" pitchFamily="34" charset="0"/>
                <a:ea typeface="Open Sans" pitchFamily="34" charset="0"/>
                <a:cs typeface="Open Sans" pitchFamily="34" charset="0"/>
              </a:rPr>
              <a:t>Luke 14:26</a:t>
            </a:r>
          </a:p>
          <a:p>
            <a:r>
              <a:rPr lang="en-US" sz="4000" dirty="0" smtClean="0">
                <a:solidFill>
                  <a:prstClr val="white"/>
                </a:solidFill>
                <a:latin typeface="Open Sans" pitchFamily="34" charset="0"/>
                <a:ea typeface="Open Sans" pitchFamily="34" charset="0"/>
                <a:cs typeface="Open Sans" pitchFamily="34" charset="0"/>
              </a:rPr>
              <a:t>“If anyone comes to me and does not hate his own father and mother and wife and children and brothers and sisters, yes, and even his own life, he cannot be my disciple.</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rebalwil\Downloads\farmer-g30447b3d8_1920.jpg"/>
          <p:cNvPicPr>
            <a:picLocks noChangeAspect="1" noChangeArrowheads="1"/>
          </p:cNvPicPr>
          <p:nvPr/>
        </p:nvPicPr>
        <p:blipFill>
          <a:blip r:embed="rId2" cstate="print"/>
          <a:srcRect/>
          <a:stretch>
            <a:fillRect/>
          </a:stretch>
        </p:blipFill>
        <p:spPr bwMode="auto">
          <a:xfrm>
            <a:off x="4572000" y="1524000"/>
            <a:ext cx="4294188" cy="2417717"/>
          </a:xfrm>
          <a:prstGeom prst="ellipse">
            <a:avLst/>
          </a:prstGeom>
          <a:noFill/>
        </p:spPr>
      </p:pic>
      <p:pic>
        <p:nvPicPr>
          <p:cNvPr id="3075" name="Picture 3" descr="C:\Users\rebalwil\Downloads\wisconsin-gdb21406d5_1920.jpg"/>
          <p:cNvPicPr>
            <a:picLocks noChangeAspect="1" noChangeArrowheads="1"/>
          </p:cNvPicPr>
          <p:nvPr/>
        </p:nvPicPr>
        <p:blipFill>
          <a:blip r:embed="rId3" cstate="print"/>
          <a:srcRect/>
          <a:stretch>
            <a:fillRect/>
          </a:stretch>
        </p:blipFill>
        <p:spPr bwMode="auto">
          <a:xfrm>
            <a:off x="609600" y="1369695"/>
            <a:ext cx="3657600" cy="2745105"/>
          </a:xfrm>
          <a:prstGeom prst="ellipse">
            <a:avLst/>
          </a:prstGeom>
          <a:noFill/>
        </p:spPr>
      </p:pic>
      <p:pic>
        <p:nvPicPr>
          <p:cNvPr id="3076" name="Picture 4" descr="C:\Users\rebalwil\Downloads\wedding-rings-gd5144b318_1920.jpg"/>
          <p:cNvPicPr>
            <a:picLocks noChangeAspect="1" noChangeArrowheads="1"/>
          </p:cNvPicPr>
          <p:nvPr/>
        </p:nvPicPr>
        <p:blipFill>
          <a:blip r:embed="rId4" cstate="print"/>
          <a:srcRect/>
          <a:stretch>
            <a:fillRect/>
          </a:stretch>
        </p:blipFill>
        <p:spPr bwMode="auto">
          <a:xfrm>
            <a:off x="2727960" y="4038600"/>
            <a:ext cx="3901440" cy="2438400"/>
          </a:xfrm>
          <a:prstGeom prst="ellipse">
            <a:avLst/>
          </a:prstGeom>
          <a:noFill/>
        </p:spPr>
      </p:pic>
      <p:sp>
        <p:nvSpPr>
          <p:cNvPr id="7" name="TextBox 6"/>
          <p:cNvSpPr txBox="1"/>
          <p:nvPr/>
        </p:nvSpPr>
        <p:spPr>
          <a:xfrm>
            <a:off x="0" y="358914"/>
            <a:ext cx="9144000" cy="707886"/>
          </a:xfrm>
          <a:prstGeom prst="rect">
            <a:avLst/>
          </a:prstGeom>
          <a:noFill/>
        </p:spPr>
        <p:txBody>
          <a:bodyPr wrap="square" rtlCol="0">
            <a:spAutoFit/>
          </a:bodyPr>
          <a:lstStyle/>
          <a:p>
            <a:pPr algn="ctr"/>
            <a:r>
              <a:rPr lang="en-US" sz="4000" dirty="0" smtClean="0">
                <a:solidFill>
                  <a:prstClr val="white"/>
                </a:solidFill>
                <a:latin typeface="Open Sans" pitchFamily="34" charset="0"/>
                <a:ea typeface="Open Sans" pitchFamily="34" charset="0"/>
                <a:cs typeface="Open Sans" pitchFamily="34" charset="0"/>
              </a:rPr>
              <a:t>What kept them from coming?</a:t>
            </a:r>
            <a:endParaRPr lang="en-US" sz="4000" dirty="0">
              <a:solidFill>
                <a:srgbClr val="FFFF00"/>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alwil\Downloads\denny-muller-M3-tGMMSQFc-unsplash.jpg"/>
          <p:cNvPicPr>
            <a:picLocks noChangeAspect="1" noChangeArrowheads="1"/>
          </p:cNvPicPr>
          <p:nvPr/>
        </p:nvPicPr>
        <p:blipFill>
          <a:blip r:embed="rId2" cstate="print"/>
          <a:srcRect/>
          <a:stretch>
            <a:fillRect/>
          </a:stretch>
        </p:blipFill>
        <p:spPr bwMode="auto">
          <a:xfrm>
            <a:off x="0" y="-50800"/>
            <a:ext cx="10363200" cy="6908800"/>
          </a:xfrm>
          <a:prstGeom prst="rect">
            <a:avLst/>
          </a:prstGeom>
          <a:noFill/>
        </p:spPr>
      </p:pic>
      <p:sp>
        <p:nvSpPr>
          <p:cNvPr id="5" name="TextBox 4"/>
          <p:cNvSpPr txBox="1"/>
          <p:nvPr/>
        </p:nvSpPr>
        <p:spPr>
          <a:xfrm>
            <a:off x="381000" y="228600"/>
            <a:ext cx="8763000" cy="2123658"/>
          </a:xfrm>
          <a:prstGeom prst="rect">
            <a:avLst/>
          </a:prstGeom>
          <a:noFill/>
        </p:spPr>
        <p:txBody>
          <a:bodyPr wrap="square" rtlCol="0">
            <a:spAutoFit/>
          </a:bodyPr>
          <a:lstStyle/>
          <a:p>
            <a:r>
              <a:rPr lang="en-US" sz="6600" b="1"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What is the Purpose of My Marriage?</a:t>
            </a:r>
            <a:endParaRPr lang="en-US" sz="6600" b="1" dirty="0">
              <a:solidFill>
                <a:schemeClr val="bg1"/>
              </a:solidFill>
              <a:effectLst>
                <a:glow rad="101600">
                  <a:schemeClr val="tx1">
                    <a:alpha val="60000"/>
                  </a:schemeClr>
                </a:glow>
              </a:effectLst>
              <a:latin typeface="Open Sans" pitchFamily="34" charset="0"/>
              <a:ea typeface="Open Sans" pitchFamily="34" charset="0"/>
              <a:cs typeface="Open Sans" pitchFamily="34" charset="0"/>
            </a:endParaRPr>
          </a:p>
        </p:txBody>
      </p:sp>
      <p:sp>
        <p:nvSpPr>
          <p:cNvPr id="6" name="TextBox 5"/>
          <p:cNvSpPr txBox="1"/>
          <p:nvPr/>
        </p:nvSpPr>
        <p:spPr>
          <a:xfrm>
            <a:off x="1524000" y="5182850"/>
            <a:ext cx="7315200" cy="1446550"/>
          </a:xfrm>
          <a:prstGeom prst="rect">
            <a:avLst/>
          </a:prstGeom>
          <a:noFill/>
        </p:spPr>
        <p:txBody>
          <a:bodyPr wrap="square" rtlCol="0">
            <a:spAutoFit/>
          </a:bodyPr>
          <a:lstStyle/>
          <a:p>
            <a:pPr algn="r"/>
            <a:r>
              <a:rPr lang="en-US" sz="8800" b="1" i="1"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Part 1</a:t>
            </a:r>
            <a:endParaRPr lang="en-US" sz="8800" b="1" i="1" dirty="0">
              <a:solidFill>
                <a:schemeClr val="bg1"/>
              </a:solidFill>
              <a:effectLst>
                <a:glow rad="101600">
                  <a:schemeClr val="tx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7200" y="2372142"/>
            <a:ext cx="8229600" cy="2123658"/>
          </a:xfrm>
          <a:prstGeom prst="rect">
            <a:avLst/>
          </a:prstGeom>
          <a:noFill/>
        </p:spPr>
        <p:txBody>
          <a:bodyPr wrap="square" rtlCol="0">
            <a:spAutoFit/>
          </a:bodyPr>
          <a:lstStyle/>
          <a:p>
            <a:pPr algn="ctr"/>
            <a:r>
              <a:rPr lang="en-US" sz="6600" dirty="0" smtClean="0">
                <a:solidFill>
                  <a:prstClr val="white"/>
                </a:solidFill>
                <a:latin typeface="Open Sans" pitchFamily="34" charset="0"/>
                <a:ea typeface="Open Sans" pitchFamily="34" charset="0"/>
                <a:cs typeface="Open Sans" pitchFamily="34" charset="0"/>
              </a:rPr>
              <a:t>Using God’s Gifts</a:t>
            </a:r>
            <a:br>
              <a:rPr lang="en-US" sz="6600" dirty="0" smtClean="0">
                <a:solidFill>
                  <a:prstClr val="white"/>
                </a:solidFill>
                <a:latin typeface="Open Sans" pitchFamily="34" charset="0"/>
                <a:ea typeface="Open Sans" pitchFamily="34" charset="0"/>
                <a:cs typeface="Open Sans" pitchFamily="34" charset="0"/>
              </a:rPr>
            </a:br>
            <a:r>
              <a:rPr lang="en-US" sz="6600" dirty="0" smtClean="0">
                <a:solidFill>
                  <a:prstClr val="white"/>
                </a:solidFill>
                <a:latin typeface="Open Sans" pitchFamily="34" charset="0"/>
                <a:ea typeface="Open Sans" pitchFamily="34" charset="0"/>
                <a:cs typeface="Open Sans" pitchFamily="34" charset="0"/>
              </a:rPr>
              <a:t>For God</a:t>
            </a:r>
            <a:endParaRPr lang="en-US" sz="66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2400" y="41493"/>
            <a:ext cx="8534400" cy="6740307"/>
          </a:xfrm>
          <a:prstGeom prst="rect">
            <a:avLst/>
          </a:prstGeom>
          <a:noFill/>
        </p:spPr>
        <p:txBody>
          <a:bodyPr wrap="square" rtlCol="0">
            <a:spAutoFit/>
          </a:bodyPr>
          <a:lstStyle/>
          <a:p>
            <a:r>
              <a:rPr lang="en-US" sz="3600" b="1" dirty="0" smtClean="0">
                <a:solidFill>
                  <a:prstClr val="white"/>
                </a:solidFill>
                <a:latin typeface="Open Sans" pitchFamily="34" charset="0"/>
                <a:ea typeface="Open Sans" pitchFamily="34" charset="0"/>
                <a:cs typeface="Open Sans" pitchFamily="34" charset="0"/>
              </a:rPr>
              <a:t>1 Timothy 6:17-19</a:t>
            </a:r>
          </a:p>
          <a:p>
            <a:r>
              <a:rPr lang="en-US" sz="3600" dirty="0" smtClean="0">
                <a:solidFill>
                  <a:prstClr val="white"/>
                </a:solidFill>
                <a:latin typeface="Open Sans" pitchFamily="34" charset="0"/>
                <a:ea typeface="Open Sans" pitchFamily="34" charset="0"/>
                <a:cs typeface="Open Sans" pitchFamily="34" charset="0"/>
              </a:rPr>
              <a:t>As for the rich in this present age, charge them not to be haughty, nor to set their hopes on the uncertainty of riches, but on God, who richly provides us with everything to enjoy. They are to do good, to be rich in good works, to be generous and ready to share,</a:t>
            </a:r>
            <a:br>
              <a:rPr lang="en-US" sz="3600" dirty="0" smtClean="0">
                <a:solidFill>
                  <a:prstClr val="white"/>
                </a:solidFill>
                <a:latin typeface="Open Sans" pitchFamily="34" charset="0"/>
                <a:ea typeface="Open Sans" pitchFamily="34" charset="0"/>
                <a:cs typeface="Open Sans" pitchFamily="34" charset="0"/>
              </a:rPr>
            </a:br>
            <a:r>
              <a:rPr lang="en-US" sz="3600" dirty="0" smtClean="0">
                <a:solidFill>
                  <a:prstClr val="white"/>
                </a:solidFill>
                <a:latin typeface="Open Sans" pitchFamily="34" charset="0"/>
                <a:ea typeface="Open Sans" pitchFamily="34" charset="0"/>
                <a:cs typeface="Open Sans" pitchFamily="34" charset="0"/>
              </a:rPr>
              <a:t>thus storing up treasure for themselves as a good foundation for the future, so that they may take hold of that which is truly life.</a:t>
            </a:r>
          </a:p>
        </p:txBody>
      </p:sp>
      <p:sp>
        <p:nvSpPr>
          <p:cNvPr id="4" name="Freeform 3"/>
          <p:cNvSpPr/>
          <p:nvPr/>
        </p:nvSpPr>
        <p:spPr>
          <a:xfrm>
            <a:off x="4650828" y="1150883"/>
            <a:ext cx="2601310" cy="15765"/>
          </a:xfrm>
          <a:custGeom>
            <a:avLst/>
            <a:gdLst>
              <a:gd name="connsiteX0" fmla="*/ 0 w 2601310"/>
              <a:gd name="connsiteY0" fmla="*/ 0 h 15765"/>
              <a:gd name="connsiteX1" fmla="*/ 2601310 w 2601310"/>
              <a:gd name="connsiteY1" fmla="*/ 15765 h 15765"/>
            </a:gdLst>
            <a:ahLst/>
            <a:cxnLst>
              <a:cxn ang="0">
                <a:pos x="connsiteX0" y="connsiteY0"/>
              </a:cxn>
              <a:cxn ang="0">
                <a:pos x="connsiteX1" y="connsiteY1"/>
              </a:cxn>
            </a:cxnLst>
            <a:rect l="l" t="t" r="r" b="b"/>
            <a:pathLst>
              <a:path w="2601310" h="15765">
                <a:moveTo>
                  <a:pt x="0" y="0"/>
                </a:moveTo>
                <a:lnTo>
                  <a:pt x="2601310" y="15765"/>
                </a:lnTo>
              </a:path>
            </a:pathLst>
          </a:cu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057400" y="2209800"/>
            <a:ext cx="5334000" cy="45719"/>
          </a:xfrm>
          <a:custGeom>
            <a:avLst/>
            <a:gdLst>
              <a:gd name="connsiteX0" fmla="*/ 0 w 2601310"/>
              <a:gd name="connsiteY0" fmla="*/ 0 h 15765"/>
              <a:gd name="connsiteX1" fmla="*/ 2601310 w 2601310"/>
              <a:gd name="connsiteY1" fmla="*/ 15765 h 15765"/>
            </a:gdLst>
            <a:ahLst/>
            <a:cxnLst>
              <a:cxn ang="0">
                <a:pos x="connsiteX0" y="connsiteY0"/>
              </a:cxn>
              <a:cxn ang="0">
                <a:pos x="connsiteX1" y="connsiteY1"/>
              </a:cxn>
            </a:cxnLst>
            <a:rect l="l" t="t" r="r" b="b"/>
            <a:pathLst>
              <a:path w="2601310" h="15765">
                <a:moveTo>
                  <a:pt x="0" y="0"/>
                </a:moveTo>
                <a:lnTo>
                  <a:pt x="2601310" y="15765"/>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752600" y="2773681"/>
            <a:ext cx="6705600" cy="45719"/>
          </a:xfrm>
          <a:custGeom>
            <a:avLst/>
            <a:gdLst>
              <a:gd name="connsiteX0" fmla="*/ 0 w 2601310"/>
              <a:gd name="connsiteY0" fmla="*/ 0 h 15765"/>
              <a:gd name="connsiteX1" fmla="*/ 2601310 w 2601310"/>
              <a:gd name="connsiteY1" fmla="*/ 15765 h 15765"/>
            </a:gdLst>
            <a:ahLst/>
            <a:cxnLst>
              <a:cxn ang="0">
                <a:pos x="connsiteX0" y="connsiteY0"/>
              </a:cxn>
              <a:cxn ang="0">
                <a:pos x="connsiteX1" y="connsiteY1"/>
              </a:cxn>
            </a:cxnLst>
            <a:rect l="l" t="t" r="r" b="b"/>
            <a:pathLst>
              <a:path w="2601310" h="15765">
                <a:moveTo>
                  <a:pt x="0" y="0"/>
                </a:moveTo>
                <a:lnTo>
                  <a:pt x="2601310" y="15765"/>
                </a:lnTo>
              </a:path>
            </a:pathLst>
          </a:cu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28600" y="3352800"/>
            <a:ext cx="5715000" cy="45719"/>
          </a:xfrm>
          <a:custGeom>
            <a:avLst/>
            <a:gdLst>
              <a:gd name="connsiteX0" fmla="*/ 0 w 2601310"/>
              <a:gd name="connsiteY0" fmla="*/ 0 h 15765"/>
              <a:gd name="connsiteX1" fmla="*/ 2601310 w 2601310"/>
              <a:gd name="connsiteY1" fmla="*/ 15765 h 15765"/>
            </a:gdLst>
            <a:ahLst/>
            <a:cxnLst>
              <a:cxn ang="0">
                <a:pos x="connsiteX0" y="connsiteY0"/>
              </a:cxn>
              <a:cxn ang="0">
                <a:pos x="connsiteX1" y="connsiteY1"/>
              </a:cxn>
            </a:cxnLst>
            <a:rect l="l" t="t" r="r" b="b"/>
            <a:pathLst>
              <a:path w="2601310" h="15765">
                <a:moveTo>
                  <a:pt x="0" y="0"/>
                </a:moveTo>
                <a:lnTo>
                  <a:pt x="2601310" y="15765"/>
                </a:lnTo>
              </a:path>
            </a:pathLst>
          </a:cu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505200" y="6629400"/>
            <a:ext cx="1828800" cy="45719"/>
          </a:xfrm>
          <a:custGeom>
            <a:avLst/>
            <a:gdLst>
              <a:gd name="connsiteX0" fmla="*/ 0 w 2601310"/>
              <a:gd name="connsiteY0" fmla="*/ 0 h 15765"/>
              <a:gd name="connsiteX1" fmla="*/ 2601310 w 2601310"/>
              <a:gd name="connsiteY1" fmla="*/ 15765 h 15765"/>
            </a:gdLst>
            <a:ahLst/>
            <a:cxnLst>
              <a:cxn ang="0">
                <a:pos x="connsiteX0" y="connsiteY0"/>
              </a:cxn>
              <a:cxn ang="0">
                <a:pos x="connsiteX1" y="connsiteY1"/>
              </a:cxn>
            </a:cxnLst>
            <a:rect l="l" t="t" r="r" b="b"/>
            <a:pathLst>
              <a:path w="2601310" h="15765">
                <a:moveTo>
                  <a:pt x="0" y="0"/>
                </a:moveTo>
                <a:lnTo>
                  <a:pt x="2601310" y="15765"/>
                </a:lnTo>
              </a:path>
            </a:pathLst>
          </a:cu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flipV="1">
            <a:off x="762000" y="4419601"/>
            <a:ext cx="6172200" cy="76200"/>
          </a:xfrm>
          <a:custGeom>
            <a:avLst/>
            <a:gdLst>
              <a:gd name="connsiteX0" fmla="*/ 0 w 2601310"/>
              <a:gd name="connsiteY0" fmla="*/ 0 h 15765"/>
              <a:gd name="connsiteX1" fmla="*/ 2601310 w 2601310"/>
              <a:gd name="connsiteY1" fmla="*/ 15765 h 15765"/>
            </a:gdLst>
            <a:ahLst/>
            <a:cxnLst>
              <a:cxn ang="0">
                <a:pos x="connsiteX0" y="connsiteY0"/>
              </a:cxn>
              <a:cxn ang="0">
                <a:pos x="connsiteX1" y="connsiteY1"/>
              </a:cxn>
            </a:cxnLst>
            <a:rect l="l" t="t" r="r" b="b"/>
            <a:pathLst>
              <a:path w="2601310" h="15765">
                <a:moveTo>
                  <a:pt x="0" y="0"/>
                </a:moveTo>
                <a:lnTo>
                  <a:pt x="2601310" y="15765"/>
                </a:lnTo>
              </a:path>
            </a:pathLst>
          </a:custGeom>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7200" y="2819400"/>
            <a:ext cx="8229600" cy="1107996"/>
          </a:xfrm>
          <a:prstGeom prst="rect">
            <a:avLst/>
          </a:prstGeom>
          <a:noFill/>
        </p:spPr>
        <p:txBody>
          <a:bodyPr wrap="square" rtlCol="0">
            <a:spAutoFit/>
          </a:bodyPr>
          <a:lstStyle/>
          <a:p>
            <a:pPr algn="ctr"/>
            <a:r>
              <a:rPr lang="en-US" sz="6600" dirty="0" smtClean="0">
                <a:solidFill>
                  <a:prstClr val="white"/>
                </a:solidFill>
                <a:latin typeface="Open Sans" pitchFamily="34" charset="0"/>
                <a:ea typeface="Open Sans" pitchFamily="34" charset="0"/>
                <a:cs typeface="Open Sans" pitchFamily="34" charset="0"/>
              </a:rPr>
              <a:t>Marriage is short.</a:t>
            </a:r>
            <a:endParaRPr lang="en-US" sz="66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rebalwil\Downloads\archery-g397cfb6f7_1280.png"/>
          <p:cNvPicPr>
            <a:picLocks noChangeAspect="1" noChangeArrowheads="1"/>
          </p:cNvPicPr>
          <p:nvPr/>
        </p:nvPicPr>
        <p:blipFill>
          <a:blip r:embed="rId2" cstate="print"/>
          <a:srcRect/>
          <a:stretch>
            <a:fillRect/>
          </a:stretch>
        </p:blipFill>
        <p:spPr bwMode="auto">
          <a:xfrm>
            <a:off x="1304613" y="457200"/>
            <a:ext cx="6315387" cy="5876269"/>
          </a:xfrm>
          <a:prstGeom prst="rect">
            <a:avLst/>
          </a:prstGeom>
          <a:noFill/>
        </p:spPr>
      </p:pic>
      <p:grpSp>
        <p:nvGrpSpPr>
          <p:cNvPr id="2" name="Group 27"/>
          <p:cNvGrpSpPr/>
          <p:nvPr/>
        </p:nvGrpSpPr>
        <p:grpSpPr>
          <a:xfrm>
            <a:off x="1981200" y="514529"/>
            <a:ext cx="2057400" cy="1371600"/>
            <a:chOff x="1981200" y="514529"/>
            <a:chExt cx="2057400" cy="1371600"/>
          </a:xfrm>
        </p:grpSpPr>
        <p:sp>
          <p:nvSpPr>
            <p:cNvPr id="12" name="Rectangular Callout 11"/>
            <p:cNvSpPr/>
            <p:nvPr/>
          </p:nvSpPr>
          <p:spPr>
            <a:xfrm>
              <a:off x="1981200" y="514529"/>
              <a:ext cx="2057400" cy="1371600"/>
            </a:xfrm>
            <a:prstGeom prst="wedgeRectCallout">
              <a:avLst>
                <a:gd name="adj1" fmla="val 67906"/>
                <a:gd name="adj2" fmla="val 157132"/>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609600"/>
              <a:ext cx="20574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Do good works</a:t>
              </a:r>
              <a:endParaRPr lang="en-US" sz="3600" dirty="0">
                <a:latin typeface="Open Sans" pitchFamily="34" charset="0"/>
                <a:ea typeface="Open Sans" pitchFamily="34" charset="0"/>
                <a:cs typeface="Open Sans" pitchFamily="34" charset="0"/>
              </a:endParaRPr>
            </a:p>
          </p:txBody>
        </p:sp>
      </p:grpSp>
      <p:grpSp>
        <p:nvGrpSpPr>
          <p:cNvPr id="3" name="Group 28"/>
          <p:cNvGrpSpPr/>
          <p:nvPr/>
        </p:nvGrpSpPr>
        <p:grpSpPr>
          <a:xfrm>
            <a:off x="4343400" y="762000"/>
            <a:ext cx="4648200" cy="1371600"/>
            <a:chOff x="4343400" y="762000"/>
            <a:chExt cx="4648200" cy="1371600"/>
          </a:xfrm>
        </p:grpSpPr>
        <p:sp>
          <p:nvSpPr>
            <p:cNvPr id="7" name="Rectangular Callout 6"/>
            <p:cNvSpPr/>
            <p:nvPr/>
          </p:nvSpPr>
          <p:spPr>
            <a:xfrm>
              <a:off x="4343400" y="762000"/>
              <a:ext cx="4648200" cy="1371600"/>
            </a:xfrm>
            <a:prstGeom prst="wedgeRectCallout">
              <a:avLst>
                <a:gd name="adj1" fmla="val -47365"/>
                <a:gd name="adj2" fmla="val 140217"/>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19600" y="838200"/>
              <a:ext cx="45720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Fear God &amp; keep his commandments</a:t>
              </a:r>
              <a:endParaRPr lang="en-US" sz="3600" dirty="0">
                <a:latin typeface="Open Sans" pitchFamily="34" charset="0"/>
                <a:ea typeface="Open Sans" pitchFamily="34" charset="0"/>
                <a:cs typeface="Open Sans" pitchFamily="34" charset="0"/>
              </a:endParaRPr>
            </a:p>
          </p:txBody>
        </p:sp>
      </p:grpSp>
      <p:grpSp>
        <p:nvGrpSpPr>
          <p:cNvPr id="4" name="Group 31"/>
          <p:cNvGrpSpPr/>
          <p:nvPr/>
        </p:nvGrpSpPr>
        <p:grpSpPr>
          <a:xfrm>
            <a:off x="228600" y="2743200"/>
            <a:ext cx="3048000" cy="1371600"/>
            <a:chOff x="228600" y="2743200"/>
            <a:chExt cx="3048000" cy="1371600"/>
          </a:xfrm>
        </p:grpSpPr>
        <p:sp>
          <p:nvSpPr>
            <p:cNvPr id="9" name="Rectangular Callout 8"/>
            <p:cNvSpPr/>
            <p:nvPr/>
          </p:nvSpPr>
          <p:spPr>
            <a:xfrm>
              <a:off x="228600" y="2743200"/>
              <a:ext cx="3048000" cy="1371600"/>
            </a:xfrm>
            <a:prstGeom prst="wedgeRectCallout">
              <a:avLst>
                <a:gd name="adj1" fmla="val 86347"/>
                <a:gd name="adj2" fmla="val 2903"/>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762071"/>
              <a:ext cx="28956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Love God</a:t>
              </a:r>
              <a:br>
                <a:rPr lang="en-US" sz="3600" dirty="0" smtClean="0">
                  <a:latin typeface="Open Sans" pitchFamily="34" charset="0"/>
                  <a:ea typeface="Open Sans" pitchFamily="34" charset="0"/>
                  <a:cs typeface="Open Sans" pitchFamily="34" charset="0"/>
                </a:rPr>
              </a:br>
              <a:r>
                <a:rPr lang="en-US" sz="3600" dirty="0" smtClean="0">
                  <a:latin typeface="Open Sans" pitchFamily="34" charset="0"/>
                  <a:ea typeface="Open Sans" pitchFamily="34" charset="0"/>
                  <a:cs typeface="Open Sans" pitchFamily="34" charset="0"/>
                </a:rPr>
                <a:t>Love others</a:t>
              </a:r>
              <a:endParaRPr lang="en-US" sz="3600" dirty="0">
                <a:latin typeface="Open Sans" pitchFamily="34" charset="0"/>
                <a:ea typeface="Open Sans" pitchFamily="34" charset="0"/>
                <a:cs typeface="Open Sans" pitchFamily="34" charset="0"/>
              </a:endParaRPr>
            </a:p>
          </p:txBody>
        </p:sp>
      </p:grpSp>
      <p:grpSp>
        <p:nvGrpSpPr>
          <p:cNvPr id="16" name="Group 30"/>
          <p:cNvGrpSpPr/>
          <p:nvPr/>
        </p:nvGrpSpPr>
        <p:grpSpPr>
          <a:xfrm>
            <a:off x="152400" y="1828800"/>
            <a:ext cx="2971800" cy="762000"/>
            <a:chOff x="152400" y="1828800"/>
            <a:chExt cx="2971800" cy="762000"/>
          </a:xfrm>
        </p:grpSpPr>
        <p:sp>
          <p:nvSpPr>
            <p:cNvPr id="11" name="Rectangular Callout 10"/>
            <p:cNvSpPr/>
            <p:nvPr/>
          </p:nvSpPr>
          <p:spPr>
            <a:xfrm>
              <a:off x="152400" y="1828800"/>
              <a:ext cx="2743200" cy="762000"/>
            </a:xfrm>
            <a:prstGeom prst="wedgeRectCallout">
              <a:avLst>
                <a:gd name="adj1" fmla="val 102268"/>
                <a:gd name="adj2" fmla="val 15335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1847671"/>
              <a:ext cx="2895600" cy="646331"/>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Please God</a:t>
              </a:r>
              <a:endParaRPr lang="en-US" sz="3600" dirty="0">
                <a:latin typeface="Open Sans" pitchFamily="34" charset="0"/>
                <a:ea typeface="Open Sans" pitchFamily="34" charset="0"/>
                <a:cs typeface="Open Sans" pitchFamily="34" charset="0"/>
              </a:endParaRPr>
            </a:p>
          </p:txBody>
        </p:sp>
      </p:grpSp>
      <p:grpSp>
        <p:nvGrpSpPr>
          <p:cNvPr id="17" name="Group 36"/>
          <p:cNvGrpSpPr/>
          <p:nvPr/>
        </p:nvGrpSpPr>
        <p:grpSpPr>
          <a:xfrm>
            <a:off x="381000" y="4267200"/>
            <a:ext cx="2971800" cy="1371600"/>
            <a:chOff x="381000" y="4267200"/>
            <a:chExt cx="2971800" cy="1371600"/>
          </a:xfrm>
        </p:grpSpPr>
        <p:sp>
          <p:nvSpPr>
            <p:cNvPr id="14" name="Rectangular Callout 13"/>
            <p:cNvSpPr/>
            <p:nvPr/>
          </p:nvSpPr>
          <p:spPr>
            <a:xfrm>
              <a:off x="381000" y="4267200"/>
              <a:ext cx="2286000" cy="1371600"/>
            </a:xfrm>
            <a:prstGeom prst="wedgeRectCallout">
              <a:avLst>
                <a:gd name="adj1" fmla="val 127690"/>
                <a:gd name="adj2" fmla="val -10257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4286071"/>
              <a:ext cx="28956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Persuade others</a:t>
              </a:r>
              <a:endParaRPr lang="en-US" sz="3600" dirty="0">
                <a:latin typeface="Open Sans" pitchFamily="34" charset="0"/>
                <a:ea typeface="Open Sans" pitchFamily="34" charset="0"/>
                <a:cs typeface="Open Sans" pitchFamily="34" charset="0"/>
              </a:endParaRPr>
            </a:p>
          </p:txBody>
        </p:sp>
      </p:grpSp>
      <p:grpSp>
        <p:nvGrpSpPr>
          <p:cNvPr id="20" name="Group 29"/>
          <p:cNvGrpSpPr/>
          <p:nvPr/>
        </p:nvGrpSpPr>
        <p:grpSpPr>
          <a:xfrm>
            <a:off x="5867400" y="2590800"/>
            <a:ext cx="3276600" cy="1371600"/>
            <a:chOff x="5867400" y="2362200"/>
            <a:chExt cx="3276600" cy="1371600"/>
          </a:xfrm>
        </p:grpSpPr>
        <p:sp>
          <p:nvSpPr>
            <p:cNvPr id="18" name="Rectangular Callout 17"/>
            <p:cNvSpPr/>
            <p:nvPr/>
          </p:nvSpPr>
          <p:spPr>
            <a:xfrm>
              <a:off x="5867400" y="2362200"/>
              <a:ext cx="3200400" cy="1371600"/>
            </a:xfrm>
            <a:prstGeom prst="wedgeRectCallout">
              <a:avLst>
                <a:gd name="adj1" fmla="val -90753"/>
                <a:gd name="adj2" fmla="val 10864"/>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43600" y="2381071"/>
              <a:ext cx="32004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Live for Christ (not for self)</a:t>
              </a:r>
              <a:endParaRPr lang="en-US" sz="3600" dirty="0">
                <a:latin typeface="Open Sans" pitchFamily="34" charset="0"/>
                <a:ea typeface="Open Sans" pitchFamily="34" charset="0"/>
                <a:cs typeface="Open Sans" pitchFamily="34" charset="0"/>
              </a:endParaRPr>
            </a:p>
          </p:txBody>
        </p:sp>
      </p:grpSp>
      <p:grpSp>
        <p:nvGrpSpPr>
          <p:cNvPr id="21" name="Group 35"/>
          <p:cNvGrpSpPr/>
          <p:nvPr/>
        </p:nvGrpSpPr>
        <p:grpSpPr>
          <a:xfrm>
            <a:off x="2057400" y="5181600"/>
            <a:ext cx="2286000" cy="1371600"/>
            <a:chOff x="2057400" y="5181600"/>
            <a:chExt cx="2286000" cy="1371600"/>
          </a:xfrm>
        </p:grpSpPr>
        <p:sp>
          <p:nvSpPr>
            <p:cNvPr id="22" name="Rectangular Callout 21"/>
            <p:cNvSpPr/>
            <p:nvPr/>
          </p:nvSpPr>
          <p:spPr>
            <a:xfrm>
              <a:off x="2057400" y="5181600"/>
              <a:ext cx="1676400" cy="1371600"/>
            </a:xfrm>
            <a:prstGeom prst="wedgeRectCallout">
              <a:avLst>
                <a:gd name="adj1" fmla="val 92032"/>
                <a:gd name="adj2" fmla="val -175207"/>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5200471"/>
              <a:ext cx="22098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Save others</a:t>
              </a:r>
              <a:endParaRPr lang="en-US" sz="3600" dirty="0">
                <a:latin typeface="Open Sans" pitchFamily="34" charset="0"/>
                <a:ea typeface="Open Sans" pitchFamily="34" charset="0"/>
                <a:cs typeface="Open Sans" pitchFamily="34" charset="0"/>
              </a:endParaRPr>
            </a:p>
          </p:txBody>
        </p:sp>
      </p:grpSp>
      <p:grpSp>
        <p:nvGrpSpPr>
          <p:cNvPr id="28" name="Group 34"/>
          <p:cNvGrpSpPr/>
          <p:nvPr/>
        </p:nvGrpSpPr>
        <p:grpSpPr>
          <a:xfrm>
            <a:off x="3886200" y="5257800"/>
            <a:ext cx="2209800" cy="1371600"/>
            <a:chOff x="3886200" y="5257800"/>
            <a:chExt cx="2209800" cy="1371600"/>
          </a:xfrm>
        </p:grpSpPr>
        <p:sp>
          <p:nvSpPr>
            <p:cNvPr id="24" name="Rectangular Callout 23"/>
            <p:cNvSpPr/>
            <p:nvPr/>
          </p:nvSpPr>
          <p:spPr>
            <a:xfrm>
              <a:off x="3886200" y="5257800"/>
              <a:ext cx="1676400" cy="1371600"/>
            </a:xfrm>
            <a:prstGeom prst="wedgeRectCallout">
              <a:avLst>
                <a:gd name="adj1" fmla="val -15377"/>
                <a:gd name="adj2" fmla="val -177198"/>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86200" y="5334000"/>
              <a:ext cx="22098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Serve others</a:t>
              </a:r>
              <a:endParaRPr lang="en-US" sz="3600" dirty="0">
                <a:latin typeface="Open Sans" pitchFamily="34" charset="0"/>
                <a:ea typeface="Open Sans" pitchFamily="34" charset="0"/>
                <a:cs typeface="Open Sans" pitchFamily="34" charset="0"/>
              </a:endParaRPr>
            </a:p>
          </p:txBody>
        </p:sp>
      </p:grpSp>
      <p:grpSp>
        <p:nvGrpSpPr>
          <p:cNvPr id="29" name="Group 33"/>
          <p:cNvGrpSpPr/>
          <p:nvPr/>
        </p:nvGrpSpPr>
        <p:grpSpPr>
          <a:xfrm>
            <a:off x="5638800" y="4495800"/>
            <a:ext cx="3657600" cy="1371600"/>
            <a:chOff x="5638800" y="5334000"/>
            <a:chExt cx="3657600" cy="1371600"/>
          </a:xfrm>
        </p:grpSpPr>
        <p:sp>
          <p:nvSpPr>
            <p:cNvPr id="26" name="Rectangular Callout 25"/>
            <p:cNvSpPr/>
            <p:nvPr/>
          </p:nvSpPr>
          <p:spPr>
            <a:xfrm>
              <a:off x="5638800" y="5334000"/>
              <a:ext cx="3429000" cy="1371600"/>
            </a:xfrm>
            <a:prstGeom prst="wedgeRectCallout">
              <a:avLst>
                <a:gd name="adj1" fmla="val -82062"/>
                <a:gd name="adj2" fmla="val -122471"/>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715000" y="5352871"/>
              <a:ext cx="3581400" cy="1200329"/>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Glorify God by doing His work</a:t>
              </a:r>
              <a:endParaRPr lang="en-US" sz="3600" dirty="0">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rebalwil\Downloads\archery-g397cfb6f7_1280.png"/>
          <p:cNvPicPr>
            <a:picLocks noChangeAspect="1" noChangeArrowheads="1"/>
          </p:cNvPicPr>
          <p:nvPr/>
        </p:nvPicPr>
        <p:blipFill>
          <a:blip r:embed="rId2" cstate="print"/>
          <a:srcRect/>
          <a:stretch>
            <a:fillRect/>
          </a:stretch>
        </p:blipFill>
        <p:spPr bwMode="auto">
          <a:xfrm>
            <a:off x="3505200" y="685800"/>
            <a:ext cx="1883567" cy="1752600"/>
          </a:xfrm>
          <a:prstGeom prst="rect">
            <a:avLst/>
          </a:prstGeom>
          <a:noFill/>
        </p:spPr>
      </p:pic>
      <p:pic>
        <p:nvPicPr>
          <p:cNvPr id="5" name="Picture 2" descr="C:\Users\rebalwil\Downloads\archery-g397cfb6f7_1280.png"/>
          <p:cNvPicPr>
            <a:picLocks noChangeAspect="1" noChangeArrowheads="1"/>
          </p:cNvPicPr>
          <p:nvPr/>
        </p:nvPicPr>
        <p:blipFill>
          <a:blip r:embed="rId2" cstate="print"/>
          <a:srcRect/>
          <a:stretch>
            <a:fillRect/>
          </a:stretch>
        </p:blipFill>
        <p:spPr bwMode="auto">
          <a:xfrm>
            <a:off x="5562600" y="762000"/>
            <a:ext cx="1883567" cy="1752600"/>
          </a:xfrm>
          <a:prstGeom prst="rect">
            <a:avLst/>
          </a:prstGeom>
          <a:noFill/>
        </p:spPr>
      </p:pic>
      <p:pic>
        <p:nvPicPr>
          <p:cNvPr id="6" name="Picture 2" descr="C:\Users\rebalwil\Downloads\archery-g397cfb6f7_1280.png"/>
          <p:cNvPicPr>
            <a:picLocks noChangeAspect="1" noChangeArrowheads="1"/>
          </p:cNvPicPr>
          <p:nvPr/>
        </p:nvPicPr>
        <p:blipFill>
          <a:blip r:embed="rId2" cstate="print"/>
          <a:srcRect/>
          <a:stretch>
            <a:fillRect/>
          </a:stretch>
        </p:blipFill>
        <p:spPr bwMode="auto">
          <a:xfrm>
            <a:off x="1371600" y="685800"/>
            <a:ext cx="1883567" cy="1752600"/>
          </a:xfrm>
          <a:prstGeom prst="rect">
            <a:avLst/>
          </a:prstGeom>
          <a:noFill/>
        </p:spPr>
      </p:pic>
      <p:pic>
        <p:nvPicPr>
          <p:cNvPr id="10" name="Picture 2" descr="C:\Users\rebalwil\Downloads\archery-g397cfb6f7_1280.png"/>
          <p:cNvPicPr>
            <a:picLocks noChangeAspect="1" noChangeArrowheads="1"/>
          </p:cNvPicPr>
          <p:nvPr/>
        </p:nvPicPr>
        <p:blipFill>
          <a:blip r:embed="rId2" cstate="print"/>
          <a:srcRect/>
          <a:stretch>
            <a:fillRect/>
          </a:stretch>
        </p:blipFill>
        <p:spPr bwMode="auto">
          <a:xfrm>
            <a:off x="-609600" y="685800"/>
            <a:ext cx="1883567" cy="1752600"/>
          </a:xfrm>
          <a:prstGeom prst="rect">
            <a:avLst/>
          </a:prstGeom>
          <a:noFill/>
        </p:spPr>
      </p:pic>
      <p:pic>
        <p:nvPicPr>
          <p:cNvPr id="11" name="Picture 2" descr="C:\Users\rebalwil\Downloads\archery-g397cfb6f7_1280.png"/>
          <p:cNvPicPr>
            <a:picLocks noChangeAspect="1" noChangeArrowheads="1"/>
          </p:cNvPicPr>
          <p:nvPr/>
        </p:nvPicPr>
        <p:blipFill>
          <a:blip r:embed="rId2" cstate="print"/>
          <a:srcRect/>
          <a:stretch>
            <a:fillRect/>
          </a:stretch>
        </p:blipFill>
        <p:spPr bwMode="auto">
          <a:xfrm>
            <a:off x="7620000" y="762000"/>
            <a:ext cx="1883567" cy="1752600"/>
          </a:xfrm>
          <a:prstGeom prst="rect">
            <a:avLst/>
          </a:prstGeom>
          <a:noFill/>
        </p:spPr>
      </p:pic>
      <p:grpSp>
        <p:nvGrpSpPr>
          <p:cNvPr id="2" name="Group 12"/>
          <p:cNvGrpSpPr/>
          <p:nvPr/>
        </p:nvGrpSpPr>
        <p:grpSpPr>
          <a:xfrm rot="21163230">
            <a:off x="3730494" y="3046710"/>
            <a:ext cx="1337491" cy="2438400"/>
            <a:chOff x="4284976" y="2843643"/>
            <a:chExt cx="1337491" cy="2438400"/>
          </a:xfrm>
        </p:grpSpPr>
        <p:pic>
          <p:nvPicPr>
            <p:cNvPr id="1027"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12" name="TextBox 11"/>
            <p:cNvSpPr txBox="1"/>
            <p:nvPr/>
          </p:nvSpPr>
          <p:spPr>
            <a:xfrm rot="16988846">
              <a:off x="4100590" y="3801233"/>
              <a:ext cx="2438400" cy="523220"/>
            </a:xfrm>
            <a:prstGeom prst="rect">
              <a:avLst/>
            </a:prstGeom>
            <a:noFill/>
          </p:spPr>
          <p:txBody>
            <a:bodyPr wrap="square" rtlCol="0">
              <a:spAutoFit/>
            </a:bodyPr>
            <a:lstStyle/>
            <a:p>
              <a:pPr algn="ctr"/>
              <a:r>
                <a:rPr lang="en-US" sz="2800" b="1" dirty="0">
                  <a:solidFill>
                    <a:prstClr val="black"/>
                  </a:solidFill>
                  <a:latin typeface="Open Sans" pitchFamily="34" charset="0"/>
                  <a:ea typeface="Open Sans" pitchFamily="34" charset="0"/>
                  <a:cs typeface="Open Sans" pitchFamily="34" charset="0"/>
                </a:rPr>
                <a:t>Worship</a:t>
              </a:r>
              <a:endParaRPr lang="en-US" sz="2800" b="1" dirty="0">
                <a:solidFill>
                  <a:prstClr val="black"/>
                </a:solidFill>
                <a:latin typeface="Open Sans" pitchFamily="34" charset="0"/>
                <a:ea typeface="Open Sans" pitchFamily="34" charset="0"/>
                <a:cs typeface="Open Sans" pitchFamily="34" charset="0"/>
              </a:endParaRPr>
            </a:p>
          </p:txBody>
        </p:sp>
      </p:grpSp>
      <p:grpSp>
        <p:nvGrpSpPr>
          <p:cNvPr id="3" name="Group 13"/>
          <p:cNvGrpSpPr/>
          <p:nvPr/>
        </p:nvGrpSpPr>
        <p:grpSpPr>
          <a:xfrm rot="2345245">
            <a:off x="5343437" y="2739572"/>
            <a:ext cx="1337491" cy="2438400"/>
            <a:chOff x="4284976" y="2843643"/>
            <a:chExt cx="1337491" cy="2438400"/>
          </a:xfrm>
        </p:grpSpPr>
        <p:pic>
          <p:nvPicPr>
            <p:cNvPr id="15"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16" name="TextBox 15"/>
            <p:cNvSpPr txBox="1"/>
            <p:nvPr/>
          </p:nvSpPr>
          <p:spPr>
            <a:xfrm rot="16988846">
              <a:off x="4100590" y="3801233"/>
              <a:ext cx="2438400" cy="523220"/>
            </a:xfrm>
            <a:prstGeom prst="rect">
              <a:avLst/>
            </a:prstGeom>
            <a:noFill/>
          </p:spPr>
          <p:txBody>
            <a:bodyPr wrap="square" rtlCol="0">
              <a:spAutoFit/>
            </a:bodyPr>
            <a:lstStyle/>
            <a:p>
              <a:pPr algn="ctr"/>
              <a:r>
                <a:rPr lang="en-US" sz="2800" b="1" dirty="0">
                  <a:solidFill>
                    <a:prstClr val="black"/>
                  </a:solidFill>
                  <a:latin typeface="Open Sans" pitchFamily="34" charset="0"/>
                  <a:ea typeface="Open Sans" pitchFamily="34" charset="0"/>
                  <a:cs typeface="Open Sans" pitchFamily="34" charset="0"/>
                </a:rPr>
                <a:t>Marriage</a:t>
              </a:r>
              <a:endParaRPr lang="en-US" sz="2800" b="1" dirty="0">
                <a:solidFill>
                  <a:prstClr val="black"/>
                </a:solidFill>
                <a:latin typeface="Open Sans" pitchFamily="34" charset="0"/>
                <a:ea typeface="Open Sans" pitchFamily="34" charset="0"/>
                <a:cs typeface="Open Sans" pitchFamily="34" charset="0"/>
              </a:endParaRPr>
            </a:p>
          </p:txBody>
        </p:sp>
      </p:grpSp>
      <p:grpSp>
        <p:nvGrpSpPr>
          <p:cNvPr id="4" name="Group 16"/>
          <p:cNvGrpSpPr/>
          <p:nvPr/>
        </p:nvGrpSpPr>
        <p:grpSpPr>
          <a:xfrm rot="17507843">
            <a:off x="1914437" y="3349173"/>
            <a:ext cx="1337491" cy="2438400"/>
            <a:chOff x="4284976" y="2843643"/>
            <a:chExt cx="1337491" cy="2438400"/>
          </a:xfrm>
        </p:grpSpPr>
        <p:pic>
          <p:nvPicPr>
            <p:cNvPr id="18"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19" name="TextBox 18"/>
            <p:cNvSpPr txBox="1"/>
            <p:nvPr/>
          </p:nvSpPr>
          <p:spPr>
            <a:xfrm rot="6319920">
              <a:off x="4100590" y="3801233"/>
              <a:ext cx="2438400" cy="523220"/>
            </a:xfrm>
            <a:prstGeom prst="rect">
              <a:avLst/>
            </a:prstGeom>
            <a:noFill/>
          </p:spPr>
          <p:txBody>
            <a:bodyPr wrap="square" rtlCol="0">
              <a:spAutoFit/>
            </a:bodyPr>
            <a:lstStyle/>
            <a:p>
              <a:pPr algn="ctr"/>
              <a:r>
                <a:rPr lang="en-US" sz="2800" b="1" dirty="0">
                  <a:solidFill>
                    <a:prstClr val="black"/>
                  </a:solidFill>
                  <a:latin typeface="Open Sans" pitchFamily="34" charset="0"/>
                  <a:ea typeface="Open Sans" pitchFamily="34" charset="0"/>
                  <a:cs typeface="Open Sans" pitchFamily="34" charset="0"/>
                </a:rPr>
                <a:t>Job</a:t>
              </a:r>
              <a:endParaRPr lang="en-US" sz="2800" b="1" dirty="0">
                <a:solidFill>
                  <a:prstClr val="black"/>
                </a:solidFill>
                <a:latin typeface="Open Sans" pitchFamily="34" charset="0"/>
                <a:ea typeface="Open Sans" pitchFamily="34" charset="0"/>
                <a:cs typeface="Open Sans" pitchFamily="34" charset="0"/>
              </a:endParaRPr>
            </a:p>
          </p:txBody>
        </p:sp>
      </p:grpSp>
      <p:grpSp>
        <p:nvGrpSpPr>
          <p:cNvPr id="7" name="Group 19"/>
          <p:cNvGrpSpPr/>
          <p:nvPr/>
        </p:nvGrpSpPr>
        <p:grpSpPr>
          <a:xfrm rot="18764474">
            <a:off x="2737937" y="2690202"/>
            <a:ext cx="1337491" cy="2438400"/>
            <a:chOff x="4284976" y="2843643"/>
            <a:chExt cx="1337491" cy="2438400"/>
          </a:xfrm>
        </p:grpSpPr>
        <p:pic>
          <p:nvPicPr>
            <p:cNvPr id="21"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22" name="TextBox 21"/>
            <p:cNvSpPr txBox="1"/>
            <p:nvPr/>
          </p:nvSpPr>
          <p:spPr>
            <a:xfrm rot="6319920">
              <a:off x="4100590" y="3801233"/>
              <a:ext cx="2438400" cy="523220"/>
            </a:xfrm>
            <a:prstGeom prst="rect">
              <a:avLst/>
            </a:prstGeom>
            <a:noFill/>
          </p:spPr>
          <p:txBody>
            <a:bodyPr wrap="square" rtlCol="0">
              <a:spAutoFit/>
            </a:bodyPr>
            <a:lstStyle/>
            <a:p>
              <a:pPr algn="ctr"/>
              <a:r>
                <a:rPr lang="en-US" sz="2800" b="1" dirty="0">
                  <a:solidFill>
                    <a:prstClr val="black"/>
                  </a:solidFill>
                  <a:latin typeface="Open Sans" pitchFamily="34" charset="0"/>
                  <a:ea typeface="Open Sans" pitchFamily="34" charset="0"/>
                  <a:cs typeface="Open Sans" pitchFamily="34" charset="0"/>
                </a:rPr>
                <a:t>Children</a:t>
              </a:r>
              <a:endParaRPr lang="en-US" sz="2800" b="1" dirty="0">
                <a:solidFill>
                  <a:prstClr val="black"/>
                </a:solidFill>
                <a:latin typeface="Open Sans" pitchFamily="34" charset="0"/>
                <a:ea typeface="Open Sans" pitchFamily="34" charset="0"/>
                <a:cs typeface="Open Sans" pitchFamily="34" charset="0"/>
              </a:endParaRPr>
            </a:p>
          </p:txBody>
        </p:sp>
      </p:grpSp>
      <p:grpSp>
        <p:nvGrpSpPr>
          <p:cNvPr id="9" name="Group 22"/>
          <p:cNvGrpSpPr/>
          <p:nvPr/>
        </p:nvGrpSpPr>
        <p:grpSpPr>
          <a:xfrm rot="17242475">
            <a:off x="1366337" y="4671401"/>
            <a:ext cx="1337491" cy="2438400"/>
            <a:chOff x="4284976" y="2843643"/>
            <a:chExt cx="1337491" cy="2438400"/>
          </a:xfrm>
        </p:grpSpPr>
        <p:pic>
          <p:nvPicPr>
            <p:cNvPr id="24"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25" name="TextBox 24"/>
            <p:cNvSpPr txBox="1"/>
            <p:nvPr/>
          </p:nvSpPr>
          <p:spPr>
            <a:xfrm rot="6319920">
              <a:off x="4100590" y="3801233"/>
              <a:ext cx="2438400" cy="523220"/>
            </a:xfrm>
            <a:prstGeom prst="rect">
              <a:avLst/>
            </a:prstGeom>
            <a:noFill/>
          </p:spPr>
          <p:txBody>
            <a:bodyPr wrap="square" rtlCol="0">
              <a:spAutoFit/>
            </a:bodyPr>
            <a:lstStyle/>
            <a:p>
              <a:pPr algn="ctr"/>
              <a:r>
                <a:rPr lang="en-US" sz="2800" b="1" dirty="0">
                  <a:solidFill>
                    <a:prstClr val="black"/>
                  </a:solidFill>
                  <a:latin typeface="Open Sans" pitchFamily="34" charset="0"/>
                  <a:ea typeface="Open Sans" pitchFamily="34" charset="0"/>
                  <a:cs typeface="Open Sans" pitchFamily="34" charset="0"/>
                </a:rPr>
                <a:t>Free time</a:t>
              </a:r>
              <a:endParaRPr lang="en-US" sz="2800" b="1" dirty="0">
                <a:solidFill>
                  <a:prstClr val="black"/>
                </a:solidFill>
                <a:latin typeface="Open Sans" pitchFamily="34" charset="0"/>
                <a:ea typeface="Open Sans" pitchFamily="34" charset="0"/>
                <a:cs typeface="Open Sans" pitchFamily="34" charset="0"/>
              </a:endParaRPr>
            </a:p>
          </p:txBody>
        </p:sp>
      </p:grpSp>
      <p:grpSp>
        <p:nvGrpSpPr>
          <p:cNvPr id="13" name="Group 28"/>
          <p:cNvGrpSpPr/>
          <p:nvPr/>
        </p:nvGrpSpPr>
        <p:grpSpPr>
          <a:xfrm rot="3427495">
            <a:off x="6205128" y="3454156"/>
            <a:ext cx="1337491" cy="3346937"/>
            <a:chOff x="4284976" y="2340404"/>
            <a:chExt cx="1337491" cy="3346937"/>
          </a:xfrm>
        </p:grpSpPr>
        <p:pic>
          <p:nvPicPr>
            <p:cNvPr id="30"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31" name="TextBox 30"/>
            <p:cNvSpPr txBox="1"/>
            <p:nvPr/>
          </p:nvSpPr>
          <p:spPr>
            <a:xfrm rot="17120441">
              <a:off x="3657761" y="3752263"/>
              <a:ext cx="3346937" cy="523220"/>
            </a:xfrm>
            <a:prstGeom prst="rect">
              <a:avLst/>
            </a:prstGeom>
            <a:noFill/>
          </p:spPr>
          <p:txBody>
            <a:bodyPr wrap="square" rtlCol="0">
              <a:spAutoFit/>
            </a:bodyPr>
            <a:lstStyle/>
            <a:p>
              <a:pPr algn="ctr"/>
              <a:r>
                <a:rPr lang="en-US" sz="2800" b="1" dirty="0">
                  <a:solidFill>
                    <a:prstClr val="black"/>
                  </a:solidFill>
                  <a:latin typeface="Open Sans" pitchFamily="34" charset="0"/>
                  <a:ea typeface="Open Sans" pitchFamily="34" charset="0"/>
                  <a:cs typeface="Open Sans" pitchFamily="34" charset="0"/>
                </a:rPr>
                <a:t>Entertainment</a:t>
              </a:r>
              <a:endParaRPr lang="en-US" sz="2800" b="1" dirty="0">
                <a:solidFill>
                  <a:prstClr val="black"/>
                </a:solidFill>
                <a:latin typeface="Open Sans" pitchFamily="34" charset="0"/>
                <a:ea typeface="Open Sans" pitchFamily="34" charset="0"/>
                <a:cs typeface="Open Sans"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rebalwil\Downloads\archery-g397cfb6f7_1280.png"/>
          <p:cNvPicPr>
            <a:picLocks noChangeAspect="1" noChangeArrowheads="1"/>
          </p:cNvPicPr>
          <p:nvPr/>
        </p:nvPicPr>
        <p:blipFill>
          <a:blip r:embed="rId2" cstate="print"/>
          <a:srcRect/>
          <a:stretch>
            <a:fillRect/>
          </a:stretch>
        </p:blipFill>
        <p:spPr bwMode="auto">
          <a:xfrm>
            <a:off x="3505200" y="685800"/>
            <a:ext cx="1883567" cy="1752600"/>
          </a:xfrm>
          <a:prstGeom prst="rect">
            <a:avLst/>
          </a:prstGeom>
          <a:noFill/>
        </p:spPr>
      </p:pic>
      <p:pic>
        <p:nvPicPr>
          <p:cNvPr id="5" name="Picture 2" descr="C:\Users\rebalwil\Downloads\archery-g397cfb6f7_1280.png"/>
          <p:cNvPicPr>
            <a:picLocks noChangeAspect="1" noChangeArrowheads="1"/>
          </p:cNvPicPr>
          <p:nvPr/>
        </p:nvPicPr>
        <p:blipFill>
          <a:blip r:embed="rId2" cstate="print"/>
          <a:srcRect/>
          <a:stretch>
            <a:fillRect/>
          </a:stretch>
        </p:blipFill>
        <p:spPr bwMode="auto">
          <a:xfrm>
            <a:off x="5562600" y="762000"/>
            <a:ext cx="1883567" cy="1752600"/>
          </a:xfrm>
          <a:prstGeom prst="rect">
            <a:avLst/>
          </a:prstGeom>
          <a:noFill/>
        </p:spPr>
      </p:pic>
      <p:pic>
        <p:nvPicPr>
          <p:cNvPr id="6" name="Picture 2" descr="C:\Users\rebalwil\Downloads\archery-g397cfb6f7_1280.png"/>
          <p:cNvPicPr>
            <a:picLocks noChangeAspect="1" noChangeArrowheads="1"/>
          </p:cNvPicPr>
          <p:nvPr/>
        </p:nvPicPr>
        <p:blipFill>
          <a:blip r:embed="rId2" cstate="print"/>
          <a:srcRect/>
          <a:stretch>
            <a:fillRect/>
          </a:stretch>
        </p:blipFill>
        <p:spPr bwMode="auto">
          <a:xfrm>
            <a:off x="1371600" y="685800"/>
            <a:ext cx="1883567" cy="1752600"/>
          </a:xfrm>
          <a:prstGeom prst="rect">
            <a:avLst/>
          </a:prstGeom>
          <a:noFill/>
        </p:spPr>
      </p:pic>
      <p:pic>
        <p:nvPicPr>
          <p:cNvPr id="10" name="Picture 2" descr="C:\Users\rebalwil\Downloads\archery-g397cfb6f7_1280.png"/>
          <p:cNvPicPr>
            <a:picLocks noChangeAspect="1" noChangeArrowheads="1"/>
          </p:cNvPicPr>
          <p:nvPr/>
        </p:nvPicPr>
        <p:blipFill>
          <a:blip r:embed="rId2" cstate="print"/>
          <a:srcRect/>
          <a:stretch>
            <a:fillRect/>
          </a:stretch>
        </p:blipFill>
        <p:spPr bwMode="auto">
          <a:xfrm>
            <a:off x="-609600" y="685800"/>
            <a:ext cx="1883567" cy="1752600"/>
          </a:xfrm>
          <a:prstGeom prst="rect">
            <a:avLst/>
          </a:prstGeom>
          <a:noFill/>
        </p:spPr>
      </p:pic>
      <p:pic>
        <p:nvPicPr>
          <p:cNvPr id="11" name="Picture 2" descr="C:\Users\rebalwil\Downloads\archery-g397cfb6f7_1280.png"/>
          <p:cNvPicPr>
            <a:picLocks noChangeAspect="1" noChangeArrowheads="1"/>
          </p:cNvPicPr>
          <p:nvPr/>
        </p:nvPicPr>
        <p:blipFill>
          <a:blip r:embed="rId2" cstate="print"/>
          <a:srcRect/>
          <a:stretch>
            <a:fillRect/>
          </a:stretch>
        </p:blipFill>
        <p:spPr bwMode="auto">
          <a:xfrm>
            <a:off x="7620000" y="762000"/>
            <a:ext cx="1883567" cy="1752600"/>
          </a:xfrm>
          <a:prstGeom prst="rect">
            <a:avLst/>
          </a:prstGeom>
          <a:noFill/>
        </p:spPr>
      </p:pic>
      <p:grpSp>
        <p:nvGrpSpPr>
          <p:cNvPr id="2" name="Group 12"/>
          <p:cNvGrpSpPr/>
          <p:nvPr/>
        </p:nvGrpSpPr>
        <p:grpSpPr>
          <a:xfrm>
            <a:off x="3124200" y="2514600"/>
            <a:ext cx="1337491" cy="2438400"/>
            <a:chOff x="4284976" y="2843643"/>
            <a:chExt cx="1337491" cy="2438400"/>
          </a:xfrm>
        </p:grpSpPr>
        <p:pic>
          <p:nvPicPr>
            <p:cNvPr id="1027"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12" name="TextBox 11"/>
            <p:cNvSpPr txBox="1"/>
            <p:nvPr/>
          </p:nvSpPr>
          <p:spPr>
            <a:xfrm rot="16988846">
              <a:off x="4100590" y="3801233"/>
              <a:ext cx="2438400" cy="523220"/>
            </a:xfrm>
            <a:prstGeom prst="rect">
              <a:avLst/>
            </a:prstGeom>
            <a:noFill/>
          </p:spPr>
          <p:txBody>
            <a:bodyPr wrap="square" rtlCol="0">
              <a:spAutoFit/>
            </a:bodyPr>
            <a:lstStyle/>
            <a:p>
              <a:pPr algn="ctr"/>
              <a:r>
                <a:rPr lang="en-US" sz="2800" b="1" dirty="0" smtClean="0">
                  <a:latin typeface="Open Sans" pitchFamily="34" charset="0"/>
                  <a:ea typeface="Open Sans" pitchFamily="34" charset="0"/>
                  <a:cs typeface="Open Sans" pitchFamily="34" charset="0"/>
                </a:rPr>
                <a:t>Worship</a:t>
              </a:r>
              <a:endParaRPr lang="en-US" sz="2800" b="1" dirty="0">
                <a:latin typeface="Open Sans" pitchFamily="34" charset="0"/>
                <a:ea typeface="Open Sans" pitchFamily="34" charset="0"/>
                <a:cs typeface="Open Sans" pitchFamily="34" charset="0"/>
              </a:endParaRPr>
            </a:p>
          </p:txBody>
        </p:sp>
      </p:grpSp>
      <p:grpSp>
        <p:nvGrpSpPr>
          <p:cNvPr id="3" name="Group 13"/>
          <p:cNvGrpSpPr/>
          <p:nvPr/>
        </p:nvGrpSpPr>
        <p:grpSpPr>
          <a:xfrm rot="1243211">
            <a:off x="1912104" y="2367547"/>
            <a:ext cx="1337491" cy="2438400"/>
            <a:chOff x="4284976" y="2843643"/>
            <a:chExt cx="1337491" cy="2438400"/>
          </a:xfrm>
        </p:grpSpPr>
        <p:pic>
          <p:nvPicPr>
            <p:cNvPr id="15"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16" name="TextBox 15"/>
            <p:cNvSpPr txBox="1"/>
            <p:nvPr/>
          </p:nvSpPr>
          <p:spPr>
            <a:xfrm rot="16988846">
              <a:off x="4100590" y="3801233"/>
              <a:ext cx="2438400" cy="523220"/>
            </a:xfrm>
            <a:prstGeom prst="rect">
              <a:avLst/>
            </a:prstGeom>
            <a:noFill/>
          </p:spPr>
          <p:txBody>
            <a:bodyPr wrap="square" rtlCol="0">
              <a:spAutoFit/>
            </a:bodyPr>
            <a:lstStyle/>
            <a:p>
              <a:pPr algn="ctr"/>
              <a:r>
                <a:rPr lang="en-US" sz="2800" b="1" dirty="0" smtClean="0">
                  <a:latin typeface="Open Sans" pitchFamily="34" charset="0"/>
                  <a:ea typeface="Open Sans" pitchFamily="34" charset="0"/>
                  <a:cs typeface="Open Sans" pitchFamily="34" charset="0"/>
                </a:rPr>
                <a:t>Marriage</a:t>
              </a:r>
              <a:endParaRPr lang="en-US" sz="2800" b="1" dirty="0">
                <a:latin typeface="Open Sans" pitchFamily="34" charset="0"/>
                <a:ea typeface="Open Sans" pitchFamily="34" charset="0"/>
                <a:cs typeface="Open Sans" pitchFamily="34" charset="0"/>
              </a:endParaRPr>
            </a:p>
          </p:txBody>
        </p:sp>
      </p:grpSp>
      <p:grpSp>
        <p:nvGrpSpPr>
          <p:cNvPr id="4" name="Group 16"/>
          <p:cNvGrpSpPr/>
          <p:nvPr/>
        </p:nvGrpSpPr>
        <p:grpSpPr>
          <a:xfrm rot="18808980">
            <a:off x="5552870" y="4524607"/>
            <a:ext cx="1337491" cy="2438400"/>
            <a:chOff x="4284976" y="2843643"/>
            <a:chExt cx="1337491" cy="2438400"/>
          </a:xfrm>
        </p:grpSpPr>
        <p:pic>
          <p:nvPicPr>
            <p:cNvPr id="18"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19" name="TextBox 18"/>
            <p:cNvSpPr txBox="1"/>
            <p:nvPr/>
          </p:nvSpPr>
          <p:spPr>
            <a:xfrm rot="6319920">
              <a:off x="4100590" y="3801233"/>
              <a:ext cx="2438400" cy="523220"/>
            </a:xfrm>
            <a:prstGeom prst="rect">
              <a:avLst/>
            </a:prstGeom>
            <a:noFill/>
          </p:spPr>
          <p:txBody>
            <a:bodyPr wrap="square" rtlCol="0">
              <a:spAutoFit/>
            </a:bodyPr>
            <a:lstStyle/>
            <a:p>
              <a:pPr algn="ctr"/>
              <a:r>
                <a:rPr lang="en-US" sz="2800" b="1" dirty="0" smtClean="0">
                  <a:latin typeface="Open Sans" pitchFamily="34" charset="0"/>
                  <a:ea typeface="Open Sans" pitchFamily="34" charset="0"/>
                  <a:cs typeface="Open Sans" pitchFamily="34" charset="0"/>
                </a:rPr>
                <a:t>Job</a:t>
              </a:r>
              <a:endParaRPr lang="en-US" sz="2800" b="1" dirty="0">
                <a:latin typeface="Open Sans" pitchFamily="34" charset="0"/>
                <a:ea typeface="Open Sans" pitchFamily="34" charset="0"/>
                <a:cs typeface="Open Sans" pitchFamily="34" charset="0"/>
              </a:endParaRPr>
            </a:p>
          </p:txBody>
        </p:sp>
      </p:grpSp>
      <p:grpSp>
        <p:nvGrpSpPr>
          <p:cNvPr id="7" name="Group 19"/>
          <p:cNvGrpSpPr/>
          <p:nvPr/>
        </p:nvGrpSpPr>
        <p:grpSpPr>
          <a:xfrm rot="18764474">
            <a:off x="4719137" y="2614001"/>
            <a:ext cx="1337491" cy="2438400"/>
            <a:chOff x="4284976" y="2843643"/>
            <a:chExt cx="1337491" cy="2438400"/>
          </a:xfrm>
        </p:grpSpPr>
        <p:pic>
          <p:nvPicPr>
            <p:cNvPr id="21"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22" name="TextBox 21"/>
            <p:cNvSpPr txBox="1"/>
            <p:nvPr/>
          </p:nvSpPr>
          <p:spPr>
            <a:xfrm rot="6319920">
              <a:off x="4100590" y="3801233"/>
              <a:ext cx="2438400" cy="523220"/>
            </a:xfrm>
            <a:prstGeom prst="rect">
              <a:avLst/>
            </a:prstGeom>
            <a:noFill/>
          </p:spPr>
          <p:txBody>
            <a:bodyPr wrap="square" rtlCol="0">
              <a:spAutoFit/>
            </a:bodyPr>
            <a:lstStyle/>
            <a:p>
              <a:pPr algn="ctr"/>
              <a:r>
                <a:rPr lang="en-US" sz="2800" b="1" dirty="0" smtClean="0">
                  <a:latin typeface="Open Sans" pitchFamily="34" charset="0"/>
                  <a:ea typeface="Open Sans" pitchFamily="34" charset="0"/>
                  <a:cs typeface="Open Sans" pitchFamily="34" charset="0"/>
                </a:rPr>
                <a:t>Children</a:t>
              </a:r>
              <a:endParaRPr lang="en-US" sz="2800" b="1" dirty="0">
                <a:latin typeface="Open Sans" pitchFamily="34" charset="0"/>
                <a:ea typeface="Open Sans" pitchFamily="34" charset="0"/>
                <a:cs typeface="Open Sans" pitchFamily="34" charset="0"/>
              </a:endParaRPr>
            </a:p>
          </p:txBody>
        </p:sp>
      </p:grpSp>
      <p:grpSp>
        <p:nvGrpSpPr>
          <p:cNvPr id="9" name="Group 22"/>
          <p:cNvGrpSpPr/>
          <p:nvPr/>
        </p:nvGrpSpPr>
        <p:grpSpPr>
          <a:xfrm rot="19628106">
            <a:off x="4321111" y="3776038"/>
            <a:ext cx="1337491" cy="2438400"/>
            <a:chOff x="4284976" y="2843643"/>
            <a:chExt cx="1337491" cy="2438400"/>
          </a:xfrm>
        </p:grpSpPr>
        <p:pic>
          <p:nvPicPr>
            <p:cNvPr id="24"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25" name="TextBox 24"/>
            <p:cNvSpPr txBox="1"/>
            <p:nvPr/>
          </p:nvSpPr>
          <p:spPr>
            <a:xfrm rot="6319920">
              <a:off x="4100590" y="3801233"/>
              <a:ext cx="2438400" cy="523220"/>
            </a:xfrm>
            <a:prstGeom prst="rect">
              <a:avLst/>
            </a:prstGeom>
            <a:noFill/>
          </p:spPr>
          <p:txBody>
            <a:bodyPr wrap="square" rtlCol="0">
              <a:spAutoFit/>
            </a:bodyPr>
            <a:lstStyle/>
            <a:p>
              <a:pPr algn="ctr"/>
              <a:r>
                <a:rPr lang="en-US" sz="2800" b="1" dirty="0" smtClean="0">
                  <a:latin typeface="Open Sans" pitchFamily="34" charset="0"/>
                  <a:ea typeface="Open Sans" pitchFamily="34" charset="0"/>
                  <a:cs typeface="Open Sans" pitchFamily="34" charset="0"/>
                </a:rPr>
                <a:t>Free time</a:t>
              </a:r>
              <a:endParaRPr lang="en-US" sz="2800" b="1" dirty="0">
                <a:latin typeface="Open Sans" pitchFamily="34" charset="0"/>
                <a:ea typeface="Open Sans" pitchFamily="34" charset="0"/>
                <a:cs typeface="Open Sans" pitchFamily="34" charset="0"/>
              </a:endParaRPr>
            </a:p>
          </p:txBody>
        </p:sp>
      </p:grpSp>
      <p:grpSp>
        <p:nvGrpSpPr>
          <p:cNvPr id="13" name="Group 28"/>
          <p:cNvGrpSpPr/>
          <p:nvPr/>
        </p:nvGrpSpPr>
        <p:grpSpPr>
          <a:xfrm rot="319756">
            <a:off x="1979982" y="3670657"/>
            <a:ext cx="1337491" cy="3346937"/>
            <a:chOff x="4284976" y="2353518"/>
            <a:chExt cx="1337491" cy="3346937"/>
          </a:xfrm>
        </p:grpSpPr>
        <p:pic>
          <p:nvPicPr>
            <p:cNvPr id="30" name="Picture 3" descr="C:\Users\rebalwil\Downloads\arrow-g724efad9c_1280.png"/>
            <p:cNvPicPr>
              <a:picLocks noChangeAspect="1" noChangeArrowheads="1"/>
            </p:cNvPicPr>
            <p:nvPr/>
          </p:nvPicPr>
          <p:blipFill>
            <a:blip r:embed="rId3" cstate="print"/>
            <a:srcRect/>
            <a:stretch>
              <a:fillRect/>
            </a:stretch>
          </p:blipFill>
          <p:spPr bwMode="auto">
            <a:xfrm rot="3614167">
              <a:off x="4279710" y="3296333"/>
              <a:ext cx="1348023" cy="1337491"/>
            </a:xfrm>
            <a:prstGeom prst="rect">
              <a:avLst/>
            </a:prstGeom>
            <a:noFill/>
            <a:ln>
              <a:noFill/>
            </a:ln>
            <a:effectLst>
              <a:glow rad="63500">
                <a:schemeClr val="bg1">
                  <a:alpha val="40000"/>
                </a:schemeClr>
              </a:glow>
            </a:effectLst>
          </p:spPr>
        </p:pic>
        <p:sp>
          <p:nvSpPr>
            <p:cNvPr id="31" name="TextBox 30"/>
            <p:cNvSpPr txBox="1"/>
            <p:nvPr/>
          </p:nvSpPr>
          <p:spPr>
            <a:xfrm rot="16926399">
              <a:off x="3517177" y="3765377"/>
              <a:ext cx="3346937" cy="523220"/>
            </a:xfrm>
            <a:prstGeom prst="rect">
              <a:avLst/>
            </a:prstGeom>
            <a:noFill/>
          </p:spPr>
          <p:txBody>
            <a:bodyPr wrap="square" rtlCol="0">
              <a:spAutoFit/>
            </a:bodyPr>
            <a:lstStyle/>
            <a:p>
              <a:pPr algn="ctr"/>
              <a:r>
                <a:rPr lang="en-US" sz="2800" b="1" dirty="0" smtClean="0">
                  <a:latin typeface="Open Sans" pitchFamily="34" charset="0"/>
                  <a:ea typeface="Open Sans" pitchFamily="34" charset="0"/>
                  <a:cs typeface="Open Sans" pitchFamily="34" charset="0"/>
                </a:rPr>
                <a:t>Entertainment</a:t>
              </a:r>
              <a:endParaRPr lang="en-US" sz="2800" b="1" dirty="0">
                <a:latin typeface="Open Sans" pitchFamily="34" charset="0"/>
                <a:ea typeface="Open Sans" pitchFamily="34" charset="0"/>
                <a:cs typeface="Open San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457200" y="1905000"/>
            <a:ext cx="8229600" cy="3139321"/>
          </a:xfrm>
          <a:prstGeom prst="rect">
            <a:avLst/>
          </a:prstGeom>
          <a:noFill/>
        </p:spPr>
        <p:txBody>
          <a:bodyPr wrap="square" rtlCol="0">
            <a:spAutoFit/>
          </a:bodyPr>
          <a:lstStyle/>
          <a:p>
            <a:pPr algn="ctr"/>
            <a:r>
              <a:rPr lang="en-US" sz="6600" dirty="0" smtClean="0">
                <a:solidFill>
                  <a:prstClr val="white"/>
                </a:solidFill>
                <a:latin typeface="Open Sans" pitchFamily="34" charset="0"/>
                <a:ea typeface="Open Sans" pitchFamily="34" charset="0"/>
                <a:cs typeface="Open Sans" pitchFamily="34" charset="0"/>
              </a:rPr>
              <a:t>Two Important Truths About Marriage</a:t>
            </a:r>
            <a:endParaRPr lang="en-US" sz="66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447800" y="685800"/>
            <a:ext cx="6324600" cy="2554545"/>
          </a:xfrm>
          <a:prstGeom prst="rect">
            <a:avLst/>
          </a:prstGeom>
          <a:noFill/>
        </p:spPr>
        <p:txBody>
          <a:bodyPr wrap="square" rtlCol="0">
            <a:spAutoFit/>
          </a:bodyPr>
          <a:lstStyle/>
          <a:p>
            <a:pPr marL="1143000" indent="-1143000">
              <a:spcAft>
                <a:spcPts val="1800"/>
              </a:spcAft>
              <a:buAutoNum type="arabicPeriod"/>
            </a:pPr>
            <a:r>
              <a:rPr lang="en-US" sz="8000" dirty="0" smtClean="0">
                <a:solidFill>
                  <a:prstClr val="white"/>
                </a:solidFill>
                <a:latin typeface="Open Sans" pitchFamily="34" charset="0"/>
                <a:ea typeface="Open Sans" pitchFamily="34" charset="0"/>
                <a:cs typeface="Open Sans" pitchFamily="34" charset="0"/>
              </a:rPr>
              <a:t>Marriage</a:t>
            </a:r>
            <a:br>
              <a:rPr lang="en-US" sz="8000" dirty="0" smtClean="0">
                <a:solidFill>
                  <a:prstClr val="white"/>
                </a:solidFill>
                <a:latin typeface="Open Sans" pitchFamily="34" charset="0"/>
                <a:ea typeface="Open Sans" pitchFamily="34" charset="0"/>
                <a:cs typeface="Open Sans" pitchFamily="34" charset="0"/>
              </a:rPr>
            </a:br>
            <a:r>
              <a:rPr lang="en-US" sz="8000" dirty="0" smtClean="0">
                <a:solidFill>
                  <a:prstClr val="white"/>
                </a:solidFill>
                <a:latin typeface="Open Sans" pitchFamily="34" charset="0"/>
                <a:ea typeface="Open Sans" pitchFamily="34" charset="0"/>
                <a:cs typeface="Open Sans" pitchFamily="34" charset="0"/>
              </a:rPr>
              <a:t>is Short.</a:t>
            </a:r>
            <a:endParaRPr lang="en-US" sz="80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09600" y="3429000"/>
            <a:ext cx="7848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2895600"/>
            <a:ext cx="0" cy="1066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58200" y="2895600"/>
            <a:ext cx="0" cy="1066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038600"/>
            <a:ext cx="1905000" cy="769441"/>
          </a:xfrm>
          <a:prstGeom prst="rect">
            <a:avLst/>
          </a:prstGeom>
          <a:noFill/>
        </p:spPr>
        <p:txBody>
          <a:bodyPr wrap="square" rtlCol="0">
            <a:spAutoFit/>
          </a:bodyPr>
          <a:lstStyle/>
          <a:p>
            <a:pPr algn="ctr"/>
            <a:r>
              <a:rPr lang="en-US" sz="4400" dirty="0" smtClean="0">
                <a:solidFill>
                  <a:prstClr val="white"/>
                </a:solidFill>
                <a:latin typeface="Open Sans" pitchFamily="34" charset="0"/>
                <a:ea typeface="Open Sans" pitchFamily="34" charset="0"/>
                <a:cs typeface="Open Sans" pitchFamily="34" charset="0"/>
              </a:rPr>
              <a:t>Birth</a:t>
            </a:r>
            <a:endParaRPr lang="en-US" sz="4400" dirty="0">
              <a:solidFill>
                <a:prstClr val="white"/>
              </a:solidFill>
              <a:latin typeface="Open Sans" pitchFamily="34" charset="0"/>
              <a:ea typeface="Open Sans" pitchFamily="34" charset="0"/>
              <a:cs typeface="Open Sans" pitchFamily="34" charset="0"/>
            </a:endParaRPr>
          </a:p>
        </p:txBody>
      </p:sp>
      <p:sp>
        <p:nvSpPr>
          <p:cNvPr id="16" name="TextBox 15"/>
          <p:cNvSpPr txBox="1"/>
          <p:nvPr/>
        </p:nvSpPr>
        <p:spPr>
          <a:xfrm>
            <a:off x="7239000" y="3962400"/>
            <a:ext cx="1905000" cy="769441"/>
          </a:xfrm>
          <a:prstGeom prst="rect">
            <a:avLst/>
          </a:prstGeom>
          <a:noFill/>
        </p:spPr>
        <p:txBody>
          <a:bodyPr wrap="square" rtlCol="0">
            <a:spAutoFit/>
          </a:bodyPr>
          <a:lstStyle/>
          <a:p>
            <a:pPr algn="ctr"/>
            <a:r>
              <a:rPr lang="en-US" sz="4400" dirty="0" smtClean="0">
                <a:solidFill>
                  <a:prstClr val="white"/>
                </a:solidFill>
                <a:latin typeface="Open Sans" pitchFamily="34" charset="0"/>
                <a:ea typeface="Open Sans" pitchFamily="34" charset="0"/>
                <a:cs typeface="Open Sans" pitchFamily="34" charset="0"/>
              </a:rPr>
              <a:t>Death</a:t>
            </a:r>
            <a:endParaRPr lang="en-US" sz="4400" dirty="0">
              <a:solidFill>
                <a:prstClr val="white"/>
              </a:solidFill>
              <a:latin typeface="Open Sans" pitchFamily="34" charset="0"/>
              <a:ea typeface="Open Sans" pitchFamily="34" charset="0"/>
              <a:cs typeface="Open Sans" pitchFamily="34" charset="0"/>
            </a:endParaRPr>
          </a:p>
        </p:txBody>
      </p:sp>
      <p:cxnSp>
        <p:nvCxnSpPr>
          <p:cNvPr id="17" name="Straight Connector 16"/>
          <p:cNvCxnSpPr/>
          <p:nvPr/>
        </p:nvCxnSpPr>
        <p:spPr>
          <a:xfrm>
            <a:off x="2667000" y="2895600"/>
            <a:ext cx="0" cy="1066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2600" y="3962400"/>
            <a:ext cx="2667000" cy="769441"/>
          </a:xfrm>
          <a:prstGeom prst="rect">
            <a:avLst/>
          </a:prstGeom>
          <a:noFill/>
        </p:spPr>
        <p:txBody>
          <a:bodyPr wrap="square" rtlCol="0">
            <a:spAutoFit/>
          </a:bodyPr>
          <a:lstStyle/>
          <a:p>
            <a:pPr algn="ctr"/>
            <a:r>
              <a:rPr lang="en-US" sz="4400" dirty="0" smtClean="0">
                <a:solidFill>
                  <a:prstClr val="white"/>
                </a:solidFill>
                <a:latin typeface="Open Sans" pitchFamily="34" charset="0"/>
                <a:ea typeface="Open Sans" pitchFamily="34" charset="0"/>
                <a:cs typeface="Open Sans" pitchFamily="34" charset="0"/>
              </a:rPr>
              <a:t>Wedding</a:t>
            </a:r>
            <a:endParaRPr lang="en-US" sz="4400" dirty="0">
              <a:solidFill>
                <a:prstClr val="white"/>
              </a:solidFill>
              <a:latin typeface="Open Sans" pitchFamily="34" charset="0"/>
              <a:ea typeface="Open Sans" pitchFamily="34" charset="0"/>
              <a:cs typeface="Open Sans" pitchFamily="34" charset="0"/>
            </a:endParaRPr>
          </a:p>
        </p:txBody>
      </p:sp>
      <p:sp>
        <p:nvSpPr>
          <p:cNvPr id="19" name="TextBox 18"/>
          <p:cNvSpPr txBox="1"/>
          <p:nvPr/>
        </p:nvSpPr>
        <p:spPr>
          <a:xfrm>
            <a:off x="1371600" y="2057400"/>
            <a:ext cx="2667000" cy="769441"/>
          </a:xfrm>
          <a:prstGeom prst="rect">
            <a:avLst/>
          </a:prstGeom>
          <a:noFill/>
        </p:spPr>
        <p:txBody>
          <a:bodyPr wrap="square" rtlCol="0">
            <a:spAutoFit/>
          </a:bodyPr>
          <a:lstStyle/>
          <a:p>
            <a:pPr algn="ctr"/>
            <a:r>
              <a:rPr lang="en-US" sz="4400" dirty="0" smtClean="0">
                <a:solidFill>
                  <a:prstClr val="white"/>
                </a:solidFill>
                <a:latin typeface="Open Sans" pitchFamily="34" charset="0"/>
                <a:ea typeface="Open Sans" pitchFamily="34" charset="0"/>
                <a:cs typeface="Open Sans" pitchFamily="34" charset="0"/>
              </a:rPr>
              <a:t>25</a:t>
            </a:r>
            <a:endParaRPr lang="en-US" sz="4400" dirty="0">
              <a:solidFill>
                <a:prstClr val="white"/>
              </a:solidFill>
              <a:latin typeface="Open Sans" pitchFamily="34" charset="0"/>
              <a:ea typeface="Open Sans" pitchFamily="34" charset="0"/>
              <a:cs typeface="Open Sans" pitchFamily="34" charset="0"/>
            </a:endParaRPr>
          </a:p>
        </p:txBody>
      </p:sp>
      <p:sp>
        <p:nvSpPr>
          <p:cNvPr id="20" name="Rectangle 19"/>
          <p:cNvSpPr/>
          <p:nvPr/>
        </p:nvSpPr>
        <p:spPr>
          <a:xfrm>
            <a:off x="2743200" y="3048000"/>
            <a:ext cx="56388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62400" y="2057400"/>
            <a:ext cx="3886200" cy="769441"/>
          </a:xfrm>
          <a:prstGeom prst="rect">
            <a:avLst/>
          </a:prstGeom>
          <a:noFill/>
        </p:spPr>
        <p:txBody>
          <a:bodyPr wrap="square" rtlCol="0">
            <a:spAutoFit/>
          </a:bodyPr>
          <a:lstStyle/>
          <a:p>
            <a:pPr algn="ctr"/>
            <a:r>
              <a:rPr lang="en-US" sz="4400" dirty="0" smtClean="0">
                <a:solidFill>
                  <a:prstClr val="white"/>
                </a:solidFill>
                <a:latin typeface="Open Sans" pitchFamily="34" charset="0"/>
                <a:ea typeface="Open Sans" pitchFamily="34" charset="0"/>
                <a:cs typeface="Open Sans" pitchFamily="34" charset="0"/>
              </a:rPr>
              <a:t>50+ years?</a:t>
            </a:r>
            <a:endParaRPr lang="en-US" sz="44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09600" y="3886199"/>
            <a:ext cx="11212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809999"/>
            <a:ext cx="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30829" y="3809999"/>
            <a:ext cx="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3514" y="3809999"/>
            <a:ext cx="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V="1">
            <a:off x="914400" y="3657600"/>
            <a:ext cx="805543" cy="152400"/>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676400" y="3886200"/>
            <a:ext cx="7467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05200" y="2743200"/>
            <a:ext cx="3886200" cy="1107996"/>
          </a:xfrm>
          <a:prstGeom prst="rect">
            <a:avLst/>
          </a:prstGeom>
          <a:noFill/>
        </p:spPr>
        <p:txBody>
          <a:bodyPr wrap="square" rtlCol="0">
            <a:spAutoFit/>
          </a:bodyPr>
          <a:lstStyle/>
          <a:p>
            <a:pPr algn="ctr"/>
            <a:r>
              <a:rPr lang="en-US" sz="6600" dirty="0" smtClean="0">
                <a:solidFill>
                  <a:prstClr val="white"/>
                </a:solidFill>
                <a:latin typeface="Open Sans" pitchFamily="34" charset="0"/>
                <a:ea typeface="Open Sans" pitchFamily="34" charset="0"/>
                <a:cs typeface="Open Sans" pitchFamily="34" charset="0"/>
              </a:rPr>
              <a:t>Eternity</a:t>
            </a:r>
            <a:endParaRPr lang="en-US" sz="6600" dirty="0">
              <a:solidFill>
                <a:prstClr val="white"/>
              </a:solidFill>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198</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Rebekah Williams</dc:creator>
  <cp:lastModifiedBy>Rebekah Williams</cp:lastModifiedBy>
  <cp:revision>46</cp:revision>
  <dcterms:created xsi:type="dcterms:W3CDTF">2023-04-01T23:42:38Z</dcterms:created>
  <dcterms:modified xsi:type="dcterms:W3CDTF">2023-04-02T11:38:09Z</dcterms:modified>
</cp:coreProperties>
</file>