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7" r:id="rId3"/>
    <p:sldId id="285" r:id="rId4"/>
    <p:sldId id="265" r:id="rId5"/>
    <p:sldId id="286" r:id="rId6"/>
    <p:sldId id="266" r:id="rId7"/>
    <p:sldId id="288" r:id="rId8"/>
    <p:sldId id="267" r:id="rId9"/>
    <p:sldId id="289" r:id="rId10"/>
    <p:sldId id="268" r:id="rId11"/>
    <p:sldId id="290" r:id="rId12"/>
    <p:sldId id="269" r:id="rId13"/>
    <p:sldId id="291" r:id="rId14"/>
    <p:sldId id="273" r:id="rId15"/>
    <p:sldId id="292" r:id="rId16"/>
    <p:sldId id="274" r:id="rId17"/>
    <p:sldId id="293" r:id="rId18"/>
    <p:sldId id="270" r:id="rId19"/>
    <p:sldId id="294" r:id="rId20"/>
    <p:sldId id="275" r:id="rId21"/>
    <p:sldId id="295" r:id="rId22"/>
    <p:sldId id="276" r:id="rId23"/>
    <p:sldId id="296" r:id="rId24"/>
    <p:sldId id="277" r:id="rId25"/>
    <p:sldId id="297" r:id="rId26"/>
    <p:sldId id="278" r:id="rId27"/>
    <p:sldId id="298" r:id="rId28"/>
    <p:sldId id="279" r:id="rId29"/>
    <p:sldId id="299" r:id="rId30"/>
    <p:sldId id="280" r:id="rId31"/>
    <p:sldId id="300" r:id="rId32"/>
    <p:sldId id="281" r:id="rId33"/>
    <p:sldId id="301" r:id="rId34"/>
    <p:sldId id="282"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930"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8974A-89C6-46EB-BB31-60ECB72F0768}"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8974A-89C6-46EB-BB31-60ECB72F0768}"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8974A-89C6-46EB-BB31-60ECB72F0768}"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8974A-89C6-46EB-BB31-60ECB72F0768}"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8974A-89C6-46EB-BB31-60ECB72F0768}"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8974A-89C6-46EB-BB31-60ECB72F0768}"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8974A-89C6-46EB-BB31-60ECB72F0768}"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8974A-89C6-46EB-BB31-60ECB72F0768}"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8974A-89C6-46EB-BB31-60ECB72F0768}"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8974A-89C6-46EB-BB31-60ECB72F0768}"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8974A-89C6-46EB-BB31-60ECB72F0768}"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0EBA3-032D-4B2E-8365-20F64ECB75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8974A-89C6-46EB-BB31-60ECB72F0768}" type="datetimeFigureOut">
              <a:rPr lang="en-US" smtClean="0"/>
              <a:t>4/8/2023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0EBA3-032D-4B2E-8365-20F64ECB75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ebalwil\Downloads\compass-g37f687b37_1920.jpg"/>
          <p:cNvPicPr>
            <a:picLocks noChangeAspect="1" noChangeArrowheads="1"/>
          </p:cNvPicPr>
          <p:nvPr/>
        </p:nvPicPr>
        <p:blipFill>
          <a:blip r:embed="rId2" cstate="print"/>
          <a:srcRect/>
          <a:stretch>
            <a:fillRect/>
          </a:stretch>
        </p:blipFill>
        <p:spPr bwMode="auto">
          <a:xfrm>
            <a:off x="-1006700" y="0"/>
            <a:ext cx="10303100" cy="6858000"/>
          </a:xfrm>
          <a:prstGeom prst="rect">
            <a:avLst/>
          </a:prstGeom>
          <a:noFill/>
        </p:spPr>
      </p:pic>
      <p:sp>
        <p:nvSpPr>
          <p:cNvPr id="5" name="TextBox 4"/>
          <p:cNvSpPr txBox="1"/>
          <p:nvPr/>
        </p:nvSpPr>
        <p:spPr>
          <a:xfrm>
            <a:off x="609600" y="692289"/>
            <a:ext cx="5486400" cy="5632311"/>
          </a:xfrm>
          <a:prstGeom prst="rect">
            <a:avLst/>
          </a:prstGeom>
          <a:noFill/>
        </p:spPr>
        <p:txBody>
          <a:bodyPr wrap="square" rtlCol="0">
            <a:spAutoFit/>
          </a:bodyPr>
          <a:lstStyle/>
          <a:p>
            <a:r>
              <a:rPr lang="en-US" sz="7200" b="1"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The Entire Christian Life From Beginning to End</a:t>
            </a:r>
            <a:endParaRPr lang="en-US" sz="7200" b="1" dirty="0">
              <a:solidFill>
                <a:schemeClr val="bg1"/>
              </a:solidFill>
              <a:effectLst>
                <a:glow rad="101600">
                  <a:schemeClr val="tx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400800" y="1905000"/>
            <a:ext cx="2819400" cy="2057400"/>
            <a:chOff x="914400" y="5562600"/>
            <a:chExt cx="2819400" cy="2057400"/>
          </a:xfrm>
        </p:grpSpPr>
        <p:sp>
          <p:nvSpPr>
            <p:cNvPr id="35" name="Rectangular Callout 34"/>
            <p:cNvSpPr/>
            <p:nvPr/>
          </p:nvSpPr>
          <p:spPr>
            <a:xfrm>
              <a:off x="914400" y="5562600"/>
              <a:ext cx="2057400" cy="2057400"/>
            </a:xfrm>
            <a:prstGeom prst="wedgeRectCallout">
              <a:avLst>
                <a:gd name="adj1" fmla="val -71103"/>
                <a:gd name="adj2" fmla="val 88821"/>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66800" y="5715000"/>
              <a:ext cx="2667000" cy="1754326"/>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Falling, getting back up</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76800" y="475357"/>
            <a:ext cx="4343400" cy="6001643"/>
          </a:xfrm>
          <a:prstGeom prst="rect">
            <a:avLst/>
          </a:prstGeom>
        </p:spPr>
        <p:txBody>
          <a:bodyPr wrap="square">
            <a:spAutoFit/>
          </a:bodyPr>
          <a:lstStyle/>
          <a:p>
            <a:r>
              <a:rPr lang="en-US" sz="3200" dirty="0" smtClean="0">
                <a:solidFill>
                  <a:schemeClr val="bg1"/>
                </a:solidFill>
                <a:latin typeface="Open Sans" pitchFamily="34" charset="0"/>
                <a:ea typeface="Open Sans" pitchFamily="34" charset="0"/>
                <a:cs typeface="Open Sans" pitchFamily="34" charset="0"/>
              </a:rPr>
              <a:t>Matthew 14:30-31</a:t>
            </a:r>
          </a:p>
          <a:p>
            <a:r>
              <a:rPr lang="en-US" sz="3200" dirty="0" smtClean="0">
                <a:solidFill>
                  <a:schemeClr val="bg1"/>
                </a:solidFill>
                <a:latin typeface="Open Sans" pitchFamily="34" charset="0"/>
                <a:ea typeface="Open Sans" pitchFamily="34" charset="0"/>
                <a:cs typeface="Open Sans" pitchFamily="34" charset="0"/>
              </a:rPr>
              <a:t>But when he saw the wind, he was afraid, and beginning to sink he cried out, “Lord, save me.” Jesus immediately reached out his hand and took hold of him, saying to him, “O you of little faith, why did you doubt?”</a:t>
            </a:r>
            <a:endParaRPr lang="en-US" sz="3200" dirty="0" smtClean="0">
              <a:solidFill>
                <a:schemeClr val="bg1"/>
              </a:solidFill>
              <a:latin typeface="Open Sans" pitchFamily="34" charset="0"/>
              <a:ea typeface="Open Sans" pitchFamily="34" charset="0"/>
              <a:cs typeface="Open Sans" pitchFamily="34" charset="0"/>
            </a:endParaRPr>
          </a:p>
        </p:txBody>
      </p:sp>
      <p:pic>
        <p:nvPicPr>
          <p:cNvPr id="6" name="Picture 2" descr="C:\Users\rebalwil\Google Drive\IMG_0659.PNG"/>
          <p:cNvPicPr>
            <a:picLocks noChangeAspect="1" noChangeArrowheads="1"/>
          </p:cNvPicPr>
          <p:nvPr/>
        </p:nvPicPr>
        <p:blipFill>
          <a:blip r:embed="rId2" cstate="print"/>
          <a:srcRect l="22054" r="22868" b="25000"/>
          <a:stretch>
            <a:fillRect/>
          </a:stretch>
        </p:blipFill>
        <p:spPr bwMode="auto">
          <a:xfrm>
            <a:off x="0" y="914400"/>
            <a:ext cx="4716463" cy="481681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914400" y="914400"/>
            <a:ext cx="5181600" cy="1524000"/>
            <a:chOff x="-685800" y="5029200"/>
            <a:chExt cx="5181600" cy="1524000"/>
          </a:xfrm>
        </p:grpSpPr>
        <p:sp>
          <p:nvSpPr>
            <p:cNvPr id="35" name="Rectangular Callout 34"/>
            <p:cNvSpPr/>
            <p:nvPr/>
          </p:nvSpPr>
          <p:spPr>
            <a:xfrm>
              <a:off x="-685800" y="5029200"/>
              <a:ext cx="5105400" cy="1524000"/>
            </a:xfrm>
            <a:prstGeom prst="wedgeRectCallout">
              <a:avLst>
                <a:gd name="adj1" fmla="val 65811"/>
                <a:gd name="adj2" fmla="val 1363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5181600"/>
              <a:ext cx="50292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Learning, understanding better</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2862322"/>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Matthew 16:15-16</a:t>
            </a:r>
          </a:p>
          <a:p>
            <a:r>
              <a:rPr lang="en-US" sz="3600" dirty="0" smtClean="0">
                <a:solidFill>
                  <a:schemeClr val="bg1"/>
                </a:solidFill>
                <a:latin typeface="Open Sans" pitchFamily="34" charset="0"/>
                <a:ea typeface="Open Sans" pitchFamily="34" charset="0"/>
                <a:cs typeface="Open Sans" pitchFamily="34" charset="0"/>
              </a:rPr>
              <a:t>He said to them, “But who do you say that I am?” Simon Peter replied, “You are the Christ, the Son of the living God.”</a:t>
            </a:r>
            <a:endParaRPr lang="en-US" sz="3600" dirty="0" smtClean="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648200" y="1066800"/>
            <a:ext cx="5181600" cy="1524000"/>
            <a:chOff x="-685800" y="5029200"/>
            <a:chExt cx="5181600" cy="1524000"/>
          </a:xfrm>
        </p:grpSpPr>
        <p:sp>
          <p:nvSpPr>
            <p:cNvPr id="35" name="Rectangular Callout 34"/>
            <p:cNvSpPr/>
            <p:nvPr/>
          </p:nvSpPr>
          <p:spPr>
            <a:xfrm>
              <a:off x="-685800" y="5029200"/>
              <a:ext cx="3733800" cy="1524000"/>
            </a:xfrm>
            <a:prstGeom prst="wedgeRectCallout">
              <a:avLst>
                <a:gd name="adj1" fmla="val 23814"/>
                <a:gd name="adj2" fmla="val 1746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5181600"/>
              <a:ext cx="50292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Falling,</a:t>
              </a:r>
              <a:br>
                <a:rPr lang="en-US" sz="3600"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getting back up</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228600"/>
            <a:ext cx="8763000" cy="5078313"/>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Matthew 16:22-23</a:t>
            </a:r>
          </a:p>
          <a:p>
            <a:r>
              <a:rPr lang="en-US" sz="3600" dirty="0" smtClean="0">
                <a:solidFill>
                  <a:schemeClr val="bg1"/>
                </a:solidFill>
                <a:latin typeface="Open Sans" pitchFamily="34" charset="0"/>
                <a:ea typeface="Open Sans" pitchFamily="34" charset="0"/>
                <a:cs typeface="Open Sans" pitchFamily="34" charset="0"/>
              </a:rPr>
              <a:t>And Peter took him aside and began to rebuke him, saying, “Far be it from you, Lord! This shall never happen to you.” But he turned and said to Peter, “Get behind me, Satan! You are a hindrance to me. For you are not setting your mind on the things of God, but on the things of man.”</a:t>
            </a:r>
            <a:endParaRPr lang="en-US" sz="3600" dirty="0" smtClean="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648200" y="381000"/>
            <a:ext cx="4419600" cy="2590800"/>
            <a:chOff x="-762000" y="4343400"/>
            <a:chExt cx="4419600" cy="2590800"/>
          </a:xfrm>
        </p:grpSpPr>
        <p:sp>
          <p:nvSpPr>
            <p:cNvPr id="35" name="Rectangular Callout 34"/>
            <p:cNvSpPr/>
            <p:nvPr/>
          </p:nvSpPr>
          <p:spPr>
            <a:xfrm>
              <a:off x="-762000" y="4343400"/>
              <a:ext cx="4191000" cy="2590800"/>
            </a:xfrm>
            <a:prstGeom prst="wedgeRectCallout">
              <a:avLst>
                <a:gd name="adj1" fmla="val 46047"/>
                <a:gd name="adj2" fmla="val 840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4495800"/>
              <a:ext cx="4191000" cy="2308324"/>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Continuing even when he doesn’t have all the answers</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5632311"/>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John 6:66-69</a:t>
            </a:r>
          </a:p>
          <a:p>
            <a:r>
              <a:rPr lang="en-US" sz="3600" dirty="0" smtClean="0">
                <a:solidFill>
                  <a:schemeClr val="bg1"/>
                </a:solidFill>
                <a:latin typeface="Open Sans" pitchFamily="34" charset="0"/>
                <a:ea typeface="Open Sans" pitchFamily="34" charset="0"/>
                <a:cs typeface="Open Sans" pitchFamily="34" charset="0"/>
              </a:rPr>
              <a:t>After this many of his disciples turned back and no longer walked with him.</a:t>
            </a:r>
            <a:endParaRPr lang="en-US" sz="3600" dirty="0">
              <a:solidFill>
                <a:schemeClr val="bg1"/>
              </a:solidFill>
              <a:latin typeface="Open Sans" pitchFamily="34" charset="0"/>
              <a:ea typeface="Open Sans" pitchFamily="34" charset="0"/>
              <a:cs typeface="Open Sans" pitchFamily="34" charset="0"/>
            </a:endParaRPr>
          </a:p>
          <a:p>
            <a:r>
              <a:rPr lang="en-US" sz="3600" dirty="0" smtClean="0">
                <a:solidFill>
                  <a:schemeClr val="bg1"/>
                </a:solidFill>
                <a:latin typeface="Open Sans" pitchFamily="34" charset="0"/>
                <a:ea typeface="Open Sans" pitchFamily="34" charset="0"/>
                <a:cs typeface="Open Sans" pitchFamily="34" charset="0"/>
              </a:rPr>
              <a:t>So Jesus said to the twelve, “Do you want to go away as well?” Simon Peter answered him, “Lord, to whom shall we go? You have the words of eternal life, and we have believed, and have come to know, that you are the Holy One of God.”</a:t>
            </a:r>
            <a:endParaRPr lang="en-US" sz="3600" dirty="0" smtClean="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029200" y="1600200"/>
            <a:ext cx="4267200" cy="1371600"/>
            <a:chOff x="-76200" y="5562600"/>
            <a:chExt cx="4267200" cy="1371600"/>
          </a:xfrm>
        </p:grpSpPr>
        <p:sp>
          <p:nvSpPr>
            <p:cNvPr id="36" name="Rectangular Callout 35"/>
            <p:cNvSpPr/>
            <p:nvPr/>
          </p:nvSpPr>
          <p:spPr>
            <a:xfrm>
              <a:off x="-76200" y="5562600"/>
              <a:ext cx="3505200" cy="1371600"/>
            </a:xfrm>
            <a:prstGeom prst="wedgeRectCallout">
              <a:avLst>
                <a:gd name="adj1" fmla="val 41468"/>
                <a:gd name="adj2" fmla="val 25780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0" y="5638800"/>
              <a:ext cx="4191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Failing, getting back up</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6740307"/>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Matthew 26:73-75</a:t>
            </a:r>
          </a:p>
          <a:p>
            <a:r>
              <a:rPr lang="en-US" sz="3600" dirty="0" smtClean="0">
                <a:solidFill>
                  <a:schemeClr val="bg1"/>
                </a:solidFill>
                <a:latin typeface="Open Sans" pitchFamily="34" charset="0"/>
                <a:ea typeface="Open Sans" pitchFamily="34" charset="0"/>
                <a:cs typeface="Open Sans" pitchFamily="34" charset="0"/>
              </a:rPr>
              <a:t>After a little while the bystanders came up and said to Peter, “Certainly you too are one of them, for your accent betrays you.” Then he began to invoke a curse on himself and to swear, “I do not know the man.” And immediately the rooster crowed. And Peter remembered the saying of Jesus, “Before the rooster crows, you will deny me three times.” And he went out and wept bitterly.</a:t>
            </a:r>
            <a:endParaRPr lang="en-US" sz="3600" dirty="0" smtClean="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grpSp>
        <p:nvGrpSpPr>
          <p:cNvPr id="14" name="Group 13"/>
          <p:cNvGrpSpPr/>
          <p:nvPr/>
        </p:nvGrpSpPr>
        <p:grpSpPr>
          <a:xfrm>
            <a:off x="5715000" y="5562600"/>
            <a:ext cx="1524000" cy="1524000"/>
            <a:chOff x="5715000" y="5562600"/>
            <a:chExt cx="1524000" cy="1524000"/>
          </a:xfrm>
        </p:grpSpPr>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32"/>
          <p:cNvGrpSpPr/>
          <p:nvPr/>
        </p:nvGrpSpPr>
        <p:grpSpPr>
          <a:xfrm>
            <a:off x="381000" y="5105400"/>
            <a:ext cx="4038600" cy="1447800"/>
            <a:chOff x="381000" y="5105400"/>
            <a:chExt cx="4038600" cy="1447800"/>
          </a:xfrm>
        </p:grpSpPr>
        <p:sp>
          <p:nvSpPr>
            <p:cNvPr id="35" name="Rectangular Callout 34"/>
            <p:cNvSpPr/>
            <p:nvPr/>
          </p:nvSpPr>
          <p:spPr>
            <a:xfrm>
              <a:off x="381000" y="5105400"/>
              <a:ext cx="4038600" cy="1447800"/>
            </a:xfrm>
            <a:prstGeom prst="wedgeRectCallout">
              <a:avLst>
                <a:gd name="adj1" fmla="val 86549"/>
                <a:gd name="adj2" fmla="val -631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57200" y="5257800"/>
              <a:ext cx="3810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Someone told him about Jesus</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95400" y="990600"/>
            <a:ext cx="4343400" cy="1524000"/>
            <a:chOff x="-685800" y="4343400"/>
            <a:chExt cx="4343400" cy="1524000"/>
          </a:xfrm>
        </p:grpSpPr>
        <p:sp>
          <p:nvSpPr>
            <p:cNvPr id="35" name="Rectangular Callout 34"/>
            <p:cNvSpPr/>
            <p:nvPr/>
          </p:nvSpPr>
          <p:spPr>
            <a:xfrm>
              <a:off x="-685800" y="4343400"/>
              <a:ext cx="4191000" cy="1524000"/>
            </a:xfrm>
            <a:prstGeom prst="wedgeRectCallout">
              <a:avLst>
                <a:gd name="adj1" fmla="val 101721"/>
                <a:gd name="adj2" fmla="val 98398"/>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4495800"/>
              <a:ext cx="4191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Teaching others, leading others</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3416320"/>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Acts 2:14</a:t>
            </a:r>
          </a:p>
          <a:p>
            <a:r>
              <a:rPr lang="en-US" sz="3600" dirty="0" smtClean="0">
                <a:solidFill>
                  <a:schemeClr val="bg1"/>
                </a:solidFill>
                <a:latin typeface="Open Sans" pitchFamily="34" charset="0"/>
                <a:ea typeface="Open Sans" pitchFamily="34" charset="0"/>
                <a:cs typeface="Open Sans" pitchFamily="34" charset="0"/>
              </a:rPr>
              <a:t>But Peter, standing with the eleven, lifted up his voice and addressed them: “Men of Judea and all who dwell in Jerusalem, let this be known to you,</a:t>
            </a:r>
            <a:br>
              <a:rPr lang="en-US" sz="3600" dirty="0" smtClean="0">
                <a:solidFill>
                  <a:schemeClr val="bg1"/>
                </a:solidFill>
                <a:latin typeface="Open Sans" pitchFamily="34" charset="0"/>
                <a:ea typeface="Open Sans" pitchFamily="34" charset="0"/>
                <a:cs typeface="Open Sans" pitchFamily="34" charset="0"/>
              </a:rPr>
            </a:br>
            <a:r>
              <a:rPr lang="en-US" sz="3600" dirty="0" smtClean="0">
                <a:solidFill>
                  <a:schemeClr val="bg1"/>
                </a:solidFill>
                <a:latin typeface="Open Sans" pitchFamily="34" charset="0"/>
                <a:ea typeface="Open Sans" pitchFamily="34" charset="0"/>
                <a:cs typeface="Open Sans" pitchFamily="34" charset="0"/>
              </a:rPr>
              <a:t>and give ear to my words.</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971800" y="1524000"/>
            <a:ext cx="4343400" cy="1371600"/>
            <a:chOff x="990600" y="4876800"/>
            <a:chExt cx="4343400" cy="1371600"/>
          </a:xfrm>
        </p:grpSpPr>
        <p:sp>
          <p:nvSpPr>
            <p:cNvPr id="35" name="Rectangular Callout 34"/>
            <p:cNvSpPr/>
            <p:nvPr/>
          </p:nvSpPr>
          <p:spPr>
            <a:xfrm>
              <a:off x="990600" y="4876800"/>
              <a:ext cx="2514600" cy="1371600"/>
            </a:xfrm>
            <a:prstGeom prst="wedgeRectCallout">
              <a:avLst>
                <a:gd name="adj1" fmla="val 98547"/>
                <a:gd name="adj2" fmla="val 1966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43000" y="4953000"/>
              <a:ext cx="4191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Still</a:t>
              </a:r>
              <a:br>
                <a:rPr lang="en-US" sz="3600"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Learning</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3970318"/>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Acts 10:</a:t>
            </a:r>
            <a:r>
              <a:rPr lang="en-US" sz="3600" dirty="0" smtClean="0">
                <a:solidFill>
                  <a:schemeClr val="bg1"/>
                </a:solidFill>
                <a:latin typeface="Open Sans" pitchFamily="34" charset="0"/>
                <a:ea typeface="Open Sans" pitchFamily="34" charset="0"/>
                <a:cs typeface="Open Sans" pitchFamily="34" charset="0"/>
              </a:rPr>
              <a:t>28</a:t>
            </a:r>
            <a:r>
              <a:rPr lang="en-US" sz="3600" dirty="0">
                <a:solidFill>
                  <a:schemeClr val="bg1"/>
                </a:solidFill>
                <a:latin typeface="Open Sans" pitchFamily="34" charset="0"/>
                <a:ea typeface="Open Sans" pitchFamily="34" charset="0"/>
                <a:cs typeface="Open Sans" pitchFamily="34" charset="0"/>
              </a:rPr>
              <a:t/>
            </a:r>
            <a:br>
              <a:rPr lang="en-US" sz="3600" dirty="0">
                <a:solidFill>
                  <a:schemeClr val="bg1"/>
                </a:solidFill>
                <a:latin typeface="Open Sans" pitchFamily="34" charset="0"/>
                <a:ea typeface="Open Sans" pitchFamily="34" charset="0"/>
                <a:cs typeface="Open Sans" pitchFamily="34" charset="0"/>
              </a:rPr>
            </a:br>
            <a:r>
              <a:rPr lang="en-US" sz="3600" dirty="0" smtClean="0">
                <a:solidFill>
                  <a:schemeClr val="bg1"/>
                </a:solidFill>
                <a:latin typeface="Open Sans" pitchFamily="34" charset="0"/>
                <a:ea typeface="Open Sans" pitchFamily="34" charset="0"/>
                <a:cs typeface="Open Sans" pitchFamily="34" charset="0"/>
              </a:rPr>
              <a:t>And he said to them, “You yourselves know how unlawful it is for a Jew to associate with or to visit anyone of another nation, but God has shown me that I should not call any person common or unclean.</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057400" y="1676400"/>
            <a:ext cx="4343400" cy="914400"/>
            <a:chOff x="990600" y="4876800"/>
            <a:chExt cx="4343400" cy="914400"/>
          </a:xfrm>
        </p:grpSpPr>
        <p:sp>
          <p:nvSpPr>
            <p:cNvPr id="35" name="Rectangular Callout 34"/>
            <p:cNvSpPr/>
            <p:nvPr/>
          </p:nvSpPr>
          <p:spPr>
            <a:xfrm>
              <a:off x="990600" y="4876800"/>
              <a:ext cx="2514600" cy="914400"/>
            </a:xfrm>
            <a:prstGeom prst="wedgeRectCallout">
              <a:avLst>
                <a:gd name="adj1" fmla="val 100718"/>
                <a:gd name="adj2" fmla="val 51501"/>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43000" y="4992469"/>
              <a:ext cx="4191000" cy="646331"/>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Suffering</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4524315"/>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Acts 12:1-3</a:t>
            </a:r>
            <a:r>
              <a:rPr lang="en-US" sz="3600" dirty="0">
                <a:solidFill>
                  <a:schemeClr val="bg1"/>
                </a:solidFill>
                <a:latin typeface="Open Sans" pitchFamily="34" charset="0"/>
                <a:ea typeface="Open Sans" pitchFamily="34" charset="0"/>
                <a:cs typeface="Open Sans" pitchFamily="34" charset="0"/>
              </a:rPr>
              <a:t/>
            </a:r>
            <a:br>
              <a:rPr lang="en-US" sz="3600" dirty="0">
                <a:solidFill>
                  <a:schemeClr val="bg1"/>
                </a:solidFill>
                <a:latin typeface="Open Sans" pitchFamily="34" charset="0"/>
                <a:ea typeface="Open Sans" pitchFamily="34" charset="0"/>
                <a:cs typeface="Open Sans" pitchFamily="34" charset="0"/>
              </a:rPr>
            </a:br>
            <a:r>
              <a:rPr lang="en-US" sz="3600" dirty="0" smtClean="0">
                <a:solidFill>
                  <a:schemeClr val="bg1"/>
                </a:solidFill>
                <a:latin typeface="Open Sans" pitchFamily="34" charset="0"/>
                <a:ea typeface="Open Sans" pitchFamily="34" charset="0"/>
                <a:cs typeface="Open Sans" pitchFamily="34" charset="0"/>
              </a:rPr>
              <a:t>About that time Herod the king laid violent hands on some who belonged to the church. He killed James the brother of John with the sword, and when he saw that it pleased the Jews, he proceeded to arrest Peter also. This was during the days of Unleavened Bread.</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p:cNvCxnSpPr>
          <p:nvPr/>
        </p:nvCxnSpPr>
        <p:spPr>
          <a:xfrm flipH="1" flipV="1">
            <a:off x="5791200" y="1905000"/>
            <a:ext cx="38100" cy="838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62600" y="1676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981200" y="914400"/>
            <a:ext cx="3276600" cy="1447800"/>
            <a:chOff x="990600" y="4876800"/>
            <a:chExt cx="3276600" cy="1447800"/>
          </a:xfrm>
        </p:grpSpPr>
        <p:sp>
          <p:nvSpPr>
            <p:cNvPr id="35" name="Rectangular Callout 34"/>
            <p:cNvSpPr/>
            <p:nvPr/>
          </p:nvSpPr>
          <p:spPr>
            <a:xfrm>
              <a:off x="990600" y="4876800"/>
              <a:ext cx="2590800" cy="1447800"/>
            </a:xfrm>
            <a:prstGeom prst="wedgeRectCallout">
              <a:avLst>
                <a:gd name="adj1" fmla="val 95241"/>
                <a:gd name="adj2" fmla="val 1665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43000" y="4992469"/>
              <a:ext cx="31242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Answered prayers</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3416320"/>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Acts 12:11</a:t>
            </a:r>
            <a:r>
              <a:rPr lang="en-US" sz="3600" dirty="0">
                <a:solidFill>
                  <a:schemeClr val="bg1"/>
                </a:solidFill>
                <a:latin typeface="Open Sans" pitchFamily="34" charset="0"/>
                <a:ea typeface="Open Sans" pitchFamily="34" charset="0"/>
                <a:cs typeface="Open Sans" pitchFamily="34" charset="0"/>
              </a:rPr>
              <a:t/>
            </a:r>
            <a:br>
              <a:rPr lang="en-US" sz="3600" dirty="0">
                <a:solidFill>
                  <a:schemeClr val="bg1"/>
                </a:solidFill>
                <a:latin typeface="Open Sans" pitchFamily="34" charset="0"/>
                <a:ea typeface="Open Sans" pitchFamily="34" charset="0"/>
                <a:cs typeface="Open Sans" pitchFamily="34" charset="0"/>
              </a:rPr>
            </a:br>
            <a:r>
              <a:rPr lang="en-US" sz="3600" dirty="0" smtClean="0">
                <a:solidFill>
                  <a:schemeClr val="bg1"/>
                </a:solidFill>
                <a:latin typeface="Open Sans" pitchFamily="34" charset="0"/>
                <a:ea typeface="Open Sans" pitchFamily="34" charset="0"/>
                <a:cs typeface="Open Sans" pitchFamily="34" charset="0"/>
              </a:rPr>
              <a:t>When Peter came to himself, he said, “Now I am sure that the Lord has sent his angel and rescued me from the hand of Herod and from all that the Jewish people were expecting.”</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p:cNvCxnSpPr>
          <p:nvPr/>
        </p:nvCxnSpPr>
        <p:spPr>
          <a:xfrm flipH="1" flipV="1">
            <a:off x="5791200" y="1905000"/>
            <a:ext cx="38100" cy="838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53000" y="1828800"/>
            <a:ext cx="838200" cy="609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62600" y="1676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57200" y="914400"/>
            <a:ext cx="4267200" cy="1371600"/>
            <a:chOff x="-76200" y="5562600"/>
            <a:chExt cx="4267200" cy="1371600"/>
          </a:xfrm>
        </p:grpSpPr>
        <p:sp>
          <p:nvSpPr>
            <p:cNvPr id="39" name="Rectangular Callout 38"/>
            <p:cNvSpPr/>
            <p:nvPr/>
          </p:nvSpPr>
          <p:spPr>
            <a:xfrm>
              <a:off x="-76200" y="5562600"/>
              <a:ext cx="3505200" cy="1371600"/>
            </a:xfrm>
            <a:prstGeom prst="wedgeRectCallout">
              <a:avLst>
                <a:gd name="adj1" fmla="val 76550"/>
                <a:gd name="adj2" fmla="val 6355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0" y="5638800"/>
              <a:ext cx="4191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Failing, getting back up</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6186309"/>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Galatians 2:11-13</a:t>
            </a:r>
          </a:p>
          <a:p>
            <a:r>
              <a:rPr lang="en-US" sz="3600" dirty="0" smtClean="0">
                <a:solidFill>
                  <a:schemeClr val="bg1"/>
                </a:solidFill>
                <a:latin typeface="Open Sans" pitchFamily="34" charset="0"/>
                <a:ea typeface="Open Sans" pitchFamily="34" charset="0"/>
                <a:cs typeface="Open Sans" pitchFamily="34" charset="0"/>
              </a:rPr>
              <a:t>But when </a:t>
            </a:r>
            <a:r>
              <a:rPr lang="en-US" sz="3600" dirty="0" err="1" smtClean="0">
                <a:solidFill>
                  <a:schemeClr val="bg1"/>
                </a:solidFill>
                <a:latin typeface="Open Sans" pitchFamily="34" charset="0"/>
                <a:ea typeface="Open Sans" pitchFamily="34" charset="0"/>
                <a:cs typeface="Open Sans" pitchFamily="34" charset="0"/>
              </a:rPr>
              <a:t>Cephas</a:t>
            </a:r>
            <a:r>
              <a:rPr lang="en-US" sz="3600" dirty="0" smtClean="0">
                <a:solidFill>
                  <a:schemeClr val="bg1"/>
                </a:solidFill>
                <a:latin typeface="Open Sans" pitchFamily="34" charset="0"/>
                <a:ea typeface="Open Sans" pitchFamily="34" charset="0"/>
                <a:cs typeface="Open Sans" pitchFamily="34" charset="0"/>
              </a:rPr>
              <a:t> came to Antioch, I opposed him to his face, because he stood condemned. For before certain men came from James, he was eating with the Gentiles; but when they came he drew back and separated himself, fearing the circumcision party. And the rest of the Jews acted hypocritically along with him, so that even Barnabas was led astray by their hypocrisy.</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5632311"/>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John 1:40-42</a:t>
            </a:r>
          </a:p>
          <a:p>
            <a:r>
              <a:rPr lang="en-US" sz="3600" dirty="0" smtClean="0">
                <a:solidFill>
                  <a:schemeClr val="bg1"/>
                </a:solidFill>
                <a:latin typeface="Open Sans" pitchFamily="34" charset="0"/>
                <a:ea typeface="Open Sans" pitchFamily="34" charset="0"/>
                <a:cs typeface="Open Sans" pitchFamily="34" charset="0"/>
              </a:rPr>
              <a:t>One </a:t>
            </a:r>
            <a:r>
              <a:rPr lang="en-US" sz="3600" dirty="0">
                <a:solidFill>
                  <a:schemeClr val="bg1"/>
                </a:solidFill>
                <a:latin typeface="Open Sans" pitchFamily="34" charset="0"/>
                <a:ea typeface="Open Sans" pitchFamily="34" charset="0"/>
                <a:cs typeface="Open Sans" pitchFamily="34" charset="0"/>
              </a:rPr>
              <a:t>of the two who heard John speak and followed Jesus was Andrew, Simon Peter's brother. </a:t>
            </a:r>
            <a:r>
              <a:rPr lang="en-US" sz="3600" dirty="0" smtClean="0">
                <a:solidFill>
                  <a:schemeClr val="bg1"/>
                </a:solidFill>
                <a:latin typeface="Open Sans" pitchFamily="34" charset="0"/>
                <a:ea typeface="Open Sans" pitchFamily="34" charset="0"/>
                <a:cs typeface="Open Sans" pitchFamily="34" charset="0"/>
              </a:rPr>
              <a:t>He </a:t>
            </a:r>
            <a:r>
              <a:rPr lang="en-US" sz="3600" dirty="0">
                <a:solidFill>
                  <a:schemeClr val="bg1"/>
                </a:solidFill>
                <a:latin typeface="Open Sans" pitchFamily="34" charset="0"/>
                <a:ea typeface="Open Sans" pitchFamily="34" charset="0"/>
                <a:cs typeface="Open Sans" pitchFamily="34" charset="0"/>
              </a:rPr>
              <a:t>first found his own brother Simon and said to him, “We have found the Messiah” (which means Christ). </a:t>
            </a:r>
            <a:r>
              <a:rPr lang="en-US" sz="3600" dirty="0" smtClean="0">
                <a:solidFill>
                  <a:schemeClr val="bg1"/>
                </a:solidFill>
                <a:latin typeface="Open Sans" pitchFamily="34" charset="0"/>
                <a:ea typeface="Open Sans" pitchFamily="34" charset="0"/>
                <a:cs typeface="Open Sans" pitchFamily="34" charset="0"/>
              </a:rPr>
              <a:t>He </a:t>
            </a:r>
            <a:r>
              <a:rPr lang="en-US" sz="3600" dirty="0">
                <a:solidFill>
                  <a:schemeClr val="bg1"/>
                </a:solidFill>
                <a:latin typeface="Open Sans" pitchFamily="34" charset="0"/>
                <a:ea typeface="Open Sans" pitchFamily="34" charset="0"/>
                <a:cs typeface="Open Sans" pitchFamily="34" charset="0"/>
              </a:rPr>
              <a:t>brought him to Jesus. Jesus looked at him and said, “You are Simon the son of John. You shall be called </a:t>
            </a:r>
            <a:r>
              <a:rPr lang="en-US" sz="3600" dirty="0" err="1">
                <a:solidFill>
                  <a:schemeClr val="bg1"/>
                </a:solidFill>
                <a:latin typeface="Open Sans" pitchFamily="34" charset="0"/>
                <a:ea typeface="Open Sans" pitchFamily="34" charset="0"/>
                <a:cs typeface="Open Sans" pitchFamily="34" charset="0"/>
              </a:rPr>
              <a:t>Cephas</a:t>
            </a:r>
            <a:r>
              <a:rPr lang="en-US" sz="3600" dirty="0">
                <a:solidFill>
                  <a:schemeClr val="bg1"/>
                </a:solidFill>
                <a:latin typeface="Open Sans" pitchFamily="34" charset="0"/>
                <a:ea typeface="Open Sans" pitchFamily="34" charset="0"/>
                <a:cs typeface="Open Sans" pitchFamily="34" charset="0"/>
              </a:rPr>
              <a:t>” (which means Peter</a:t>
            </a:r>
            <a:r>
              <a:rPr lang="en-US" sz="3600" dirty="0" smtClean="0">
                <a:solidFill>
                  <a:schemeClr val="bg1"/>
                </a:solidFill>
                <a:latin typeface="Open Sans" pitchFamily="34" charset="0"/>
                <a:ea typeface="Open Sans" pitchFamily="34" charset="0"/>
                <a:cs typeface="Open Sans" pitchFamily="34" charset="0"/>
              </a:rPr>
              <a:t>).</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p:cNvCxnSpPr>
          <p:nvPr/>
        </p:nvCxnSpPr>
        <p:spPr>
          <a:xfrm flipH="1" flipV="1">
            <a:off x="5791200" y="1905000"/>
            <a:ext cx="38100" cy="838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53000" y="1828800"/>
            <a:ext cx="838200" cy="609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22" idx="3"/>
          </p:cNvCxnSpPr>
          <p:nvPr/>
        </p:nvCxnSpPr>
        <p:spPr>
          <a:xfrm flipV="1">
            <a:off x="4876800" y="1544404"/>
            <a:ext cx="131996" cy="8939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62600" y="1676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53000" y="1219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04800" y="838200"/>
            <a:ext cx="4267200" cy="1447800"/>
            <a:chOff x="-76200" y="5486400"/>
            <a:chExt cx="4267200" cy="1447800"/>
          </a:xfrm>
        </p:grpSpPr>
        <p:sp>
          <p:nvSpPr>
            <p:cNvPr id="35" name="Rectangular Callout 34"/>
            <p:cNvSpPr/>
            <p:nvPr/>
          </p:nvSpPr>
          <p:spPr>
            <a:xfrm>
              <a:off x="-76200" y="5486400"/>
              <a:ext cx="4038600" cy="1447800"/>
            </a:xfrm>
            <a:prstGeom prst="wedgeRectCallout">
              <a:avLst>
                <a:gd name="adj1" fmla="val 68674"/>
                <a:gd name="adj2" fmla="val -1134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0" y="5638800"/>
              <a:ext cx="4191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Teaching,</a:t>
              </a:r>
              <a:br>
                <a:rPr lang="en-US" sz="3600"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leading, suffering</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5632311"/>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1 Peter 5</a:t>
            </a:r>
            <a:r>
              <a:rPr lang="en-US" sz="3600" dirty="0" smtClean="0">
                <a:solidFill>
                  <a:schemeClr val="bg1"/>
                </a:solidFill>
                <a:latin typeface="Open Sans" pitchFamily="34" charset="0"/>
                <a:ea typeface="Open Sans" pitchFamily="34" charset="0"/>
                <a:cs typeface="Open Sans" pitchFamily="34" charset="0"/>
              </a:rPr>
              <a:t>:1-2</a:t>
            </a:r>
          </a:p>
          <a:p>
            <a:r>
              <a:rPr lang="en-US" sz="3600" dirty="0" smtClean="0">
                <a:solidFill>
                  <a:schemeClr val="bg1"/>
                </a:solidFill>
                <a:latin typeface="Open Sans" pitchFamily="34" charset="0"/>
                <a:ea typeface="Open Sans" pitchFamily="34" charset="0"/>
                <a:cs typeface="Open Sans" pitchFamily="34" charset="0"/>
              </a:rPr>
              <a:t>So I exhort the elders among you, as a fellow elder and a witness of the sufferings of Christ, as well as a partaker in the glory that is going to be revealed: shepherd the flock of God that is among you, exercising oversight, not under compulsion, but willingly, as God would have you; not for shameful gain, but eagerly;</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p:cNvCxnSpPr>
          <p:nvPr/>
        </p:nvCxnSpPr>
        <p:spPr>
          <a:xfrm flipH="1" flipV="1">
            <a:off x="5791200" y="1905000"/>
            <a:ext cx="38100" cy="838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53000" y="1828800"/>
            <a:ext cx="838200" cy="609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22" idx="3"/>
          </p:cNvCxnSpPr>
          <p:nvPr/>
        </p:nvCxnSpPr>
        <p:spPr>
          <a:xfrm flipV="1">
            <a:off x="4876800" y="1544404"/>
            <a:ext cx="131996" cy="8939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105400" y="609600"/>
            <a:ext cx="914400" cy="6858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62600" y="1676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53000" y="1219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67400" y="457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28600" y="152400"/>
            <a:ext cx="3733800" cy="2590800"/>
            <a:chOff x="-152400" y="5410200"/>
            <a:chExt cx="3733800" cy="2590800"/>
          </a:xfrm>
        </p:grpSpPr>
        <p:sp>
          <p:nvSpPr>
            <p:cNvPr id="35" name="Rectangular Callout 34"/>
            <p:cNvSpPr/>
            <p:nvPr/>
          </p:nvSpPr>
          <p:spPr>
            <a:xfrm>
              <a:off x="-152400" y="5410200"/>
              <a:ext cx="3733800" cy="2590800"/>
            </a:xfrm>
            <a:prstGeom prst="wedgeRectCallout">
              <a:avLst>
                <a:gd name="adj1" fmla="val 104699"/>
                <a:gd name="adj2" fmla="val -3411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6200" y="5562600"/>
              <a:ext cx="3505200" cy="2308324"/>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Looking to the end, care for those still on the journey</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17693"/>
            <a:ext cx="8763000" cy="6740307"/>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2 Peter 1:12-15</a:t>
            </a:r>
          </a:p>
          <a:p>
            <a:r>
              <a:rPr lang="en-US" sz="3600" dirty="0" smtClean="0">
                <a:solidFill>
                  <a:schemeClr val="bg1"/>
                </a:solidFill>
                <a:latin typeface="Open Sans" pitchFamily="34" charset="0"/>
                <a:ea typeface="Open Sans" pitchFamily="34" charset="0"/>
                <a:cs typeface="Open Sans" pitchFamily="34" charset="0"/>
              </a:rPr>
              <a:t>Therefore I intend always to remind you of these qualities, though you know them and are established in the truth that you have. I think it right, as long as I am in this body, to stir you up by way of reminder, since I know that the putting off of my body will be soon, as our Lord Jesus Christ made clear to me. And I will make every effort so that after my departure you may be able at any time to recall these things.</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1"/>
            <a:endCxn id="12" idx="5"/>
          </p:cNvCxnSpPr>
          <p:nvPr/>
        </p:nvCxnSpPr>
        <p:spPr>
          <a:xfrm flipH="1" flipV="1">
            <a:off x="5583004" y="3754204"/>
            <a:ext cx="187792" cy="8735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3" idx="7"/>
          </p:cNvCxnSpPr>
          <p:nvPr/>
        </p:nvCxnSpPr>
        <p:spPr>
          <a:xfrm flipH="1">
            <a:off x="6040204" y="3982804"/>
            <a:ext cx="644992" cy="644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2"/>
            <a:endCxn id="14" idx="5"/>
          </p:cNvCxnSpPr>
          <p:nvPr/>
        </p:nvCxnSpPr>
        <p:spPr>
          <a:xfrm flipH="1" flipV="1">
            <a:off x="6954604" y="3982804"/>
            <a:ext cx="284396" cy="5510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p:cNvCxnSpPr>
          <p:nvPr/>
        </p:nvCxnSpPr>
        <p:spPr>
          <a:xfrm flipH="1">
            <a:off x="7467600" y="3924300"/>
            <a:ext cx="1066800" cy="5715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5" idx="4"/>
          </p:cNvCxnSpPr>
          <p:nvPr/>
        </p:nvCxnSpPr>
        <p:spPr>
          <a:xfrm flipV="1">
            <a:off x="8267700" y="4114800"/>
            <a:ext cx="457200" cy="1600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4"/>
          </p:cNvCxnSpPr>
          <p:nvPr/>
        </p:nvCxnSpPr>
        <p:spPr>
          <a:xfrm flipH="1" flipV="1">
            <a:off x="7658100" y="3429000"/>
            <a:ext cx="571500" cy="2514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1"/>
          </p:cNvCxnSpPr>
          <p:nvPr/>
        </p:nvCxnSpPr>
        <p:spPr>
          <a:xfrm flipH="1" flipV="1">
            <a:off x="6705600" y="2438400"/>
            <a:ext cx="8177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867400" y="2438400"/>
            <a:ext cx="838200" cy="76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p:cNvCxnSpPr>
          <p:nvPr/>
        </p:nvCxnSpPr>
        <p:spPr>
          <a:xfrm flipH="1" flipV="1">
            <a:off x="5791200" y="1905000"/>
            <a:ext cx="38100" cy="8382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53000" y="1828800"/>
            <a:ext cx="838200" cy="6096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22" idx="3"/>
          </p:cNvCxnSpPr>
          <p:nvPr/>
        </p:nvCxnSpPr>
        <p:spPr>
          <a:xfrm flipV="1">
            <a:off x="4876800" y="1544404"/>
            <a:ext cx="131996" cy="8939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105400" y="609600"/>
            <a:ext cx="914400" cy="685800"/>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4572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29400" y="3657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4400" y="37338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77200" y="5715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3048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38800" y="2362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62600" y="1676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2286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53000" y="1219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67400" y="4572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4343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8200" y="1828800"/>
            <a:ext cx="7848600" cy="3416320"/>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2 Peter 3:18</a:t>
            </a:r>
          </a:p>
          <a:p>
            <a:r>
              <a:rPr lang="en-US" sz="3600" dirty="0" smtClean="0">
                <a:solidFill>
                  <a:schemeClr val="bg1"/>
                </a:solidFill>
                <a:latin typeface="Open Sans" pitchFamily="34" charset="0"/>
                <a:ea typeface="Open Sans" pitchFamily="34" charset="0"/>
                <a:cs typeface="Open Sans" pitchFamily="34" charset="0"/>
              </a:rPr>
              <a:t>But </a:t>
            </a:r>
            <a:r>
              <a:rPr lang="en-US" sz="3600" dirty="0" smtClean="0">
                <a:solidFill>
                  <a:srgbClr val="FFFF00"/>
                </a:solidFill>
                <a:latin typeface="Open Sans" pitchFamily="34" charset="0"/>
                <a:ea typeface="Open Sans" pitchFamily="34" charset="0"/>
                <a:cs typeface="Open Sans" pitchFamily="34" charset="0"/>
              </a:rPr>
              <a:t>grow</a:t>
            </a:r>
            <a:r>
              <a:rPr lang="en-US" sz="3600" dirty="0" smtClean="0">
                <a:solidFill>
                  <a:schemeClr val="bg1"/>
                </a:solidFill>
                <a:latin typeface="Open Sans" pitchFamily="34" charset="0"/>
                <a:ea typeface="Open Sans" pitchFamily="34" charset="0"/>
                <a:cs typeface="Open Sans" pitchFamily="34" charset="0"/>
              </a:rPr>
              <a:t> in the grace and knowledge of our Lord and Savior Jesus Christ. To him be the glory both now and to the day of eternity. Amen.</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81000" y="5105400"/>
            <a:ext cx="4038600" cy="1447800"/>
            <a:chOff x="381000" y="5105400"/>
            <a:chExt cx="4038600" cy="1447800"/>
          </a:xfrm>
        </p:grpSpPr>
        <p:sp>
          <p:nvSpPr>
            <p:cNvPr id="35" name="Rectangular Callout 34"/>
            <p:cNvSpPr/>
            <p:nvPr/>
          </p:nvSpPr>
          <p:spPr>
            <a:xfrm>
              <a:off x="381000" y="5105400"/>
              <a:ext cx="4038600" cy="1447800"/>
            </a:xfrm>
            <a:prstGeom prst="wedgeRectCallout">
              <a:avLst>
                <a:gd name="adj1" fmla="val 86549"/>
                <a:gd name="adj2" fmla="val -631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57200" y="5257800"/>
              <a:ext cx="3810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Someone told him about Jesus</a:t>
              </a:r>
              <a:endParaRPr lang="en-US" sz="3600" dirty="0">
                <a:latin typeface="Open Sans" pitchFamily="34" charset="0"/>
                <a:ea typeface="Open Sans" pitchFamily="34" charset="0"/>
                <a:cs typeface="Open Sans" pitchFamily="34" charset="0"/>
              </a:endParaRPr>
            </a:p>
          </p:txBody>
        </p:sp>
      </p:grpSp>
      <p:grpSp>
        <p:nvGrpSpPr>
          <p:cNvPr id="37" name="Group 36"/>
          <p:cNvGrpSpPr/>
          <p:nvPr/>
        </p:nvGrpSpPr>
        <p:grpSpPr>
          <a:xfrm>
            <a:off x="1524000" y="3200400"/>
            <a:ext cx="4038600" cy="1447800"/>
            <a:chOff x="1981200" y="3200400"/>
            <a:chExt cx="4038600" cy="1447800"/>
          </a:xfrm>
        </p:grpSpPr>
        <p:sp>
          <p:nvSpPr>
            <p:cNvPr id="39" name="Rectangular Callout 38"/>
            <p:cNvSpPr/>
            <p:nvPr/>
          </p:nvSpPr>
          <p:spPr>
            <a:xfrm>
              <a:off x="1981200" y="3200400"/>
              <a:ext cx="3886200" cy="1447800"/>
            </a:xfrm>
            <a:prstGeom prst="wedgeRectCallout">
              <a:avLst>
                <a:gd name="adj1" fmla="val 63244"/>
                <a:gd name="adj2" fmla="val 121086"/>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133600" y="3295471"/>
              <a:ext cx="38862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Understood sin, mercy, purpose</a:t>
              </a:r>
              <a:endParaRPr lang="en-US" sz="3600" dirty="0">
                <a:latin typeface="Open Sans" pitchFamily="34" charset="0"/>
                <a:ea typeface="Open Sans" pitchFamily="34" charset="0"/>
                <a:cs typeface="Open Sans" pitchFamily="34" charset="0"/>
              </a:endParaRPr>
            </a:p>
          </p:txBody>
        </p:sp>
      </p:grpSp>
      <p:grpSp>
        <p:nvGrpSpPr>
          <p:cNvPr id="42" name="Group 41"/>
          <p:cNvGrpSpPr/>
          <p:nvPr/>
        </p:nvGrpSpPr>
        <p:grpSpPr>
          <a:xfrm>
            <a:off x="5638800" y="3048000"/>
            <a:ext cx="4038600" cy="1447800"/>
            <a:chOff x="1981200" y="3200400"/>
            <a:chExt cx="4038600" cy="1447800"/>
          </a:xfrm>
        </p:grpSpPr>
        <p:sp>
          <p:nvSpPr>
            <p:cNvPr id="43" name="Rectangular Callout 42"/>
            <p:cNvSpPr/>
            <p:nvPr/>
          </p:nvSpPr>
          <p:spPr>
            <a:xfrm>
              <a:off x="1981200" y="3200400"/>
              <a:ext cx="3200400" cy="1447800"/>
            </a:xfrm>
            <a:prstGeom prst="wedgeRectCallout">
              <a:avLst>
                <a:gd name="adj1" fmla="val -39943"/>
                <a:gd name="adj2" fmla="val 13524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33600" y="3295471"/>
              <a:ext cx="38862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Total commitment</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5632311"/>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Luke 5:8-11</a:t>
            </a:r>
          </a:p>
          <a:p>
            <a:r>
              <a:rPr lang="en-US" sz="3600" dirty="0" smtClean="0">
                <a:solidFill>
                  <a:schemeClr val="bg1"/>
                </a:solidFill>
                <a:latin typeface="Open Sans" pitchFamily="34" charset="0"/>
                <a:ea typeface="Open Sans" pitchFamily="34" charset="0"/>
                <a:cs typeface="Open Sans" pitchFamily="34" charset="0"/>
              </a:rPr>
              <a:t>But when Simon Peter saw it, he fell down at Jesus' knees, saying, “Depart from me, for I am a sinful man, O Lord.”</a:t>
            </a:r>
            <a:endParaRPr lang="en-US" sz="3600" dirty="0">
              <a:solidFill>
                <a:schemeClr val="bg1"/>
              </a:solidFill>
              <a:latin typeface="Open Sans" pitchFamily="34" charset="0"/>
              <a:ea typeface="Open Sans" pitchFamily="34" charset="0"/>
              <a:cs typeface="Open Sans" pitchFamily="34" charset="0"/>
            </a:endParaRPr>
          </a:p>
          <a:p>
            <a:r>
              <a:rPr lang="en-US" sz="3600" dirty="0" smtClean="0">
                <a:solidFill>
                  <a:schemeClr val="bg1"/>
                </a:solidFill>
                <a:latin typeface="Open Sans" pitchFamily="34" charset="0"/>
                <a:ea typeface="Open Sans" pitchFamily="34" charset="0"/>
                <a:cs typeface="Open Sans" pitchFamily="34" charset="0"/>
              </a:rPr>
              <a:t>…</a:t>
            </a:r>
          </a:p>
          <a:p>
            <a:r>
              <a:rPr lang="en-US" sz="3600" dirty="0" smtClean="0">
                <a:solidFill>
                  <a:schemeClr val="bg1"/>
                </a:solidFill>
                <a:latin typeface="Open Sans" pitchFamily="34" charset="0"/>
                <a:ea typeface="Open Sans" pitchFamily="34" charset="0"/>
                <a:cs typeface="Open Sans" pitchFamily="34" charset="0"/>
              </a:rPr>
              <a:t>And Jesus said to Simon, “Do not be afraid; from now on you will be catching men.” And when they had brought their boats to land, they left everything and followed him.</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04800" y="2667000"/>
            <a:ext cx="4038600" cy="1447800"/>
            <a:chOff x="381000" y="5105400"/>
            <a:chExt cx="4038600" cy="1447800"/>
          </a:xfrm>
        </p:grpSpPr>
        <p:sp>
          <p:nvSpPr>
            <p:cNvPr id="35" name="Rectangular Callout 34"/>
            <p:cNvSpPr/>
            <p:nvPr/>
          </p:nvSpPr>
          <p:spPr>
            <a:xfrm>
              <a:off x="381000" y="5105400"/>
              <a:ext cx="4038600" cy="1447800"/>
            </a:xfrm>
            <a:prstGeom prst="wedgeRectCallout">
              <a:avLst>
                <a:gd name="adj1" fmla="val 42827"/>
                <a:gd name="adj2" fmla="val 10475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5200471"/>
              <a:ext cx="3810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Asking questions and learning</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5078313"/>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Luke 12:41</a:t>
            </a:r>
          </a:p>
          <a:p>
            <a:r>
              <a:rPr lang="en-US" sz="3600" dirty="0" smtClean="0">
                <a:solidFill>
                  <a:schemeClr val="bg1"/>
                </a:solidFill>
                <a:latin typeface="Open Sans" pitchFamily="34" charset="0"/>
                <a:ea typeface="Open Sans" pitchFamily="34" charset="0"/>
                <a:cs typeface="Open Sans" pitchFamily="34" charset="0"/>
              </a:rPr>
              <a:t>Peter said, “Lord, are you telling this parable for us or for all?”</a:t>
            </a:r>
          </a:p>
          <a:p>
            <a:endParaRPr lang="en-US" sz="3600" dirty="0">
              <a:solidFill>
                <a:schemeClr val="bg1"/>
              </a:solidFill>
              <a:latin typeface="Open Sans" pitchFamily="34" charset="0"/>
              <a:ea typeface="Open Sans" pitchFamily="34" charset="0"/>
              <a:cs typeface="Open Sans" pitchFamily="34" charset="0"/>
            </a:endParaRPr>
          </a:p>
          <a:p>
            <a:r>
              <a:rPr lang="en-US" sz="3600" dirty="0" smtClean="0">
                <a:solidFill>
                  <a:schemeClr val="bg1"/>
                </a:solidFill>
                <a:latin typeface="Open Sans" pitchFamily="34" charset="0"/>
                <a:ea typeface="Open Sans" pitchFamily="34" charset="0"/>
                <a:cs typeface="Open Sans" pitchFamily="34" charset="0"/>
              </a:rPr>
              <a:t>Matthew 18:21</a:t>
            </a:r>
          </a:p>
          <a:p>
            <a:r>
              <a:rPr lang="en-US" sz="3600" dirty="0" smtClean="0">
                <a:solidFill>
                  <a:schemeClr val="bg1"/>
                </a:solidFill>
                <a:latin typeface="Open Sans" pitchFamily="34" charset="0"/>
                <a:ea typeface="Open Sans" pitchFamily="34" charset="0"/>
                <a:cs typeface="Open Sans" pitchFamily="34" charset="0"/>
              </a:rPr>
              <a:t>Then Peter came up and said to him, “Lord, how often will my brother sin against me, and I forgive him? As many as seven times?”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snow-g57f6e2691_1920.jpg"/>
          <p:cNvPicPr>
            <a:picLocks noChangeAspect="1" noChangeArrowheads="1"/>
          </p:cNvPicPr>
          <p:nvPr/>
        </p:nvPicPr>
        <p:blipFill>
          <a:blip r:embed="rId2" cstate="print"/>
          <a:srcRect/>
          <a:stretch>
            <a:fillRect/>
          </a:stretch>
        </p:blipFill>
        <p:spPr bwMode="auto">
          <a:xfrm>
            <a:off x="-1143000" y="0"/>
            <a:ext cx="12203298" cy="6858000"/>
          </a:xfrm>
          <a:prstGeom prst="rect">
            <a:avLst/>
          </a:prstGeom>
          <a:noFill/>
        </p:spPr>
      </p:pic>
      <p:cxnSp>
        <p:nvCxnSpPr>
          <p:cNvPr id="27" name="Straight Connector 26"/>
          <p:cNvCxnSpPr>
            <a:endCxn id="5" idx="5"/>
          </p:cNvCxnSpPr>
          <p:nvPr/>
        </p:nvCxnSpPr>
        <p:spPr>
          <a:xfrm flipH="1" flipV="1">
            <a:off x="6040204" y="5887804"/>
            <a:ext cx="1198796" cy="11987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1" idx="5"/>
          </p:cNvCxnSpPr>
          <p:nvPr/>
        </p:nvCxnSpPr>
        <p:spPr>
          <a:xfrm flipH="1" flipV="1">
            <a:off x="4211404" y="5049604"/>
            <a:ext cx="1655996" cy="665396"/>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1" idx="7"/>
          </p:cNvCxnSpPr>
          <p:nvPr/>
        </p:nvCxnSpPr>
        <p:spPr>
          <a:xfrm flipH="1">
            <a:off x="4211404" y="3754204"/>
            <a:ext cx="1102192" cy="1025992"/>
          </a:xfrm>
          <a:prstGeom prst="line">
            <a:avLst/>
          </a:prstGeom>
          <a:ln w="7620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15000" y="55626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86200" y="47244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3429000"/>
            <a:ext cx="381000" cy="381000"/>
          </a:xfrm>
          <a:prstGeom prst="ellipse">
            <a:avLst/>
          </a:prstGeom>
          <a:solidFill>
            <a:srgbClr val="92D05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04800" y="2667000"/>
            <a:ext cx="4114800" cy="1447800"/>
            <a:chOff x="381000" y="5105400"/>
            <a:chExt cx="4114800" cy="1447800"/>
          </a:xfrm>
        </p:grpSpPr>
        <p:sp>
          <p:nvSpPr>
            <p:cNvPr id="35" name="Rectangular Callout 34"/>
            <p:cNvSpPr/>
            <p:nvPr/>
          </p:nvSpPr>
          <p:spPr>
            <a:xfrm>
              <a:off x="381000" y="5105400"/>
              <a:ext cx="4038600" cy="1447800"/>
            </a:xfrm>
            <a:prstGeom prst="wedgeRectCallout">
              <a:avLst>
                <a:gd name="adj1" fmla="val 77570"/>
                <a:gd name="adj2" fmla="val 14371"/>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33400" y="5200471"/>
              <a:ext cx="39624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Growing in faith, doing new things</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3416320"/>
          </a:xfrm>
          <a:prstGeom prst="rect">
            <a:avLst/>
          </a:prstGeom>
        </p:spPr>
        <p:txBody>
          <a:bodyPr wrap="square">
            <a:spAutoFit/>
          </a:bodyPr>
          <a:lstStyle/>
          <a:p>
            <a:r>
              <a:rPr lang="en-US" sz="3600" dirty="0" smtClean="0">
                <a:solidFill>
                  <a:schemeClr val="bg1"/>
                </a:solidFill>
                <a:latin typeface="Open Sans" pitchFamily="34" charset="0"/>
                <a:ea typeface="Open Sans" pitchFamily="34" charset="0"/>
                <a:cs typeface="Open Sans" pitchFamily="34" charset="0"/>
              </a:rPr>
              <a:t>Matthew 14:28-29</a:t>
            </a:r>
          </a:p>
          <a:p>
            <a:r>
              <a:rPr lang="en-US" sz="3600" dirty="0" smtClean="0">
                <a:solidFill>
                  <a:schemeClr val="bg1"/>
                </a:solidFill>
                <a:latin typeface="Open Sans" pitchFamily="34" charset="0"/>
                <a:ea typeface="Open Sans" pitchFamily="34" charset="0"/>
                <a:cs typeface="Open Sans" pitchFamily="34" charset="0"/>
              </a:rPr>
              <a:t>And Peter answered him, “Lord, if it is you, command me to come to you on the water.” He said, “Come.” So Peter got out of the boat and walked on the water and came to Jesus.</a:t>
            </a:r>
            <a:endParaRPr lang="en-US" sz="3600" dirty="0" smtClean="0">
              <a:solidFill>
                <a:schemeClr val="bg1"/>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307</Words>
  <Application>Microsoft Office PowerPoint</Application>
  <PresentationFormat>On-screen Show (4:3)</PresentationFormat>
  <Paragraphs>56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Rebekah Williams</dc:creator>
  <cp:lastModifiedBy>Rebekah Williams</cp:lastModifiedBy>
  <cp:revision>51</cp:revision>
  <dcterms:created xsi:type="dcterms:W3CDTF">2023-04-08T23:32:59Z</dcterms:created>
  <dcterms:modified xsi:type="dcterms:W3CDTF">2023-04-09T03:46:19Z</dcterms:modified>
</cp:coreProperties>
</file>