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23" r:id="rId3"/>
    <p:sldId id="312" r:id="rId4"/>
    <p:sldId id="308" r:id="rId5"/>
    <p:sldId id="262" r:id="rId6"/>
    <p:sldId id="304" r:id="rId7"/>
    <p:sldId id="305" r:id="rId8"/>
    <p:sldId id="306" r:id="rId9"/>
    <p:sldId id="307" r:id="rId10"/>
    <p:sldId id="310" r:id="rId11"/>
    <p:sldId id="317" r:id="rId12"/>
    <p:sldId id="313" r:id="rId13"/>
    <p:sldId id="320" r:id="rId14"/>
    <p:sldId id="319" r:id="rId15"/>
    <p:sldId id="314" r:id="rId16"/>
    <p:sldId id="322" r:id="rId17"/>
    <p:sldId id="316" r:id="rId18"/>
    <p:sldId id="324" r:id="rId19"/>
    <p:sldId id="25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59F20-553D-4E33-8ACA-606D70C158D7}" type="datetimeFigureOut">
              <a:rPr lang="en-US" smtClean="0"/>
              <a:pPr/>
              <a:t>5/3/2020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7E994-9388-42F6-BDC0-23390A77A994}" type="slidenum">
              <a:rPr lang="en-US" smtClean="0"/>
              <a:pPr/>
              <a:t>‹#›</a:t>
            </a:fld>
            <a:endParaRPr lang="en-US"/>
          </a:p>
        </p:txBody>
      </p:sp>
    </p:spTree>
    <p:extLst>
      <p:ext uri="{BB962C8B-B14F-4D97-AF65-F5344CB8AC3E}">
        <p14:creationId xmlns:p14="http://schemas.microsoft.com/office/powerpoint/2010/main" val="417558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1796FA-0091-4C29-8F11-E04D095C571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350438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796FA-0091-4C29-8F11-E04D095C571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333233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796FA-0091-4C29-8F11-E04D095C571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256389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796FA-0091-4C29-8F11-E04D095C571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10245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796FA-0091-4C29-8F11-E04D095C5716}"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193491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1796FA-0091-4C29-8F11-E04D095C5716}"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349135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1796FA-0091-4C29-8F11-E04D095C5716}"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218632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1796FA-0091-4C29-8F11-E04D095C5716}"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172000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796FA-0091-4C29-8F11-E04D095C5716}"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378073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1796FA-0091-4C29-8F11-E04D095C5716}"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402685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1796FA-0091-4C29-8F11-E04D095C5716}"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1DE54-A1CB-448B-90D7-666C4C0A7C21}" type="slidenum">
              <a:rPr lang="en-US" smtClean="0"/>
              <a:pPr/>
              <a:t>‹#›</a:t>
            </a:fld>
            <a:endParaRPr lang="en-US"/>
          </a:p>
        </p:txBody>
      </p:sp>
    </p:spTree>
    <p:extLst>
      <p:ext uri="{BB962C8B-B14F-4D97-AF65-F5344CB8AC3E}">
        <p14:creationId xmlns:p14="http://schemas.microsoft.com/office/powerpoint/2010/main" val="200017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796FA-0091-4C29-8F11-E04D095C5716}" type="datetimeFigureOut">
              <a:rPr lang="en-US" smtClean="0"/>
              <a:pPr/>
              <a:t>5/3/2020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1DE54-A1CB-448B-90D7-666C4C0A7C21}" type="slidenum">
              <a:rPr lang="en-US" smtClean="0"/>
              <a:pPr/>
              <a:t>‹#›</a:t>
            </a:fld>
            <a:endParaRPr lang="en-US"/>
          </a:p>
        </p:txBody>
      </p:sp>
    </p:spTree>
    <p:extLst>
      <p:ext uri="{BB962C8B-B14F-4D97-AF65-F5344CB8AC3E}">
        <p14:creationId xmlns:p14="http://schemas.microsoft.com/office/powerpoint/2010/main" val="2289740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94D240-6DD7-4B47-8562-8A9F13408A04}"/>
              </a:ext>
            </a:extLst>
          </p:cNvPr>
          <p:cNvSpPr txBox="1"/>
          <p:nvPr/>
        </p:nvSpPr>
        <p:spPr>
          <a:xfrm>
            <a:off x="304800" y="3406590"/>
            <a:ext cx="853440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sermon will begin soon.</a:t>
            </a:r>
          </a:p>
        </p:txBody>
      </p:sp>
      <p:pic>
        <p:nvPicPr>
          <p:cNvPr id="7" name="Picture 6">
            <a:extLst>
              <a:ext uri="{FF2B5EF4-FFF2-40B4-BE49-F238E27FC236}">
                <a16:creationId xmlns:a16="http://schemas.microsoft.com/office/drawing/2014/main" id="{A9B1D1D7-A004-4F6A-9DA9-9A4F0607F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5" y="397136"/>
            <a:ext cx="8318937" cy="2588113"/>
          </a:xfrm>
          <a:prstGeom prst="rect">
            <a:avLst/>
          </a:prstGeom>
        </p:spPr>
      </p:pic>
    </p:spTree>
    <p:extLst>
      <p:ext uri="{BB962C8B-B14F-4D97-AF65-F5344CB8AC3E}">
        <p14:creationId xmlns:p14="http://schemas.microsoft.com/office/powerpoint/2010/main" val="320857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451A0A5-7B2D-4CB8-B1E5-AE40998F79FA}"/>
              </a:ext>
            </a:extLst>
          </p:cNvPr>
          <p:cNvSpPr txBox="1"/>
          <p:nvPr/>
        </p:nvSpPr>
        <p:spPr>
          <a:xfrm>
            <a:off x="560717" y="1716095"/>
            <a:ext cx="8022566" cy="3354765"/>
          </a:xfrm>
          <a:prstGeom prst="rect">
            <a:avLst/>
          </a:prstGeom>
          <a:noFill/>
        </p:spPr>
        <p:txBody>
          <a:bodyPr wrap="square" rtlCol="0" anchor="ctr">
            <a:spAutoFit/>
          </a:bodyPr>
          <a:lstStyle/>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3. Because</a:t>
            </a:r>
          </a:p>
          <a:p>
            <a:pPr algn="ct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Growth</a:t>
            </a:r>
          </a:p>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is Important</a:t>
            </a:r>
          </a:p>
        </p:txBody>
      </p:sp>
    </p:spTree>
    <p:extLst>
      <p:ext uri="{BB962C8B-B14F-4D97-AF65-F5344CB8AC3E}">
        <p14:creationId xmlns:p14="http://schemas.microsoft.com/office/powerpoint/2010/main" val="3149976077"/>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BA2D31C-DC9C-45AB-AC2A-09CFE9476C6D}"/>
              </a:ext>
            </a:extLst>
          </p:cNvPr>
          <p:cNvSpPr txBox="1"/>
          <p:nvPr/>
        </p:nvSpPr>
        <p:spPr>
          <a:xfrm>
            <a:off x="163901" y="200572"/>
            <a:ext cx="8911088" cy="6863417"/>
          </a:xfrm>
          <a:prstGeom prst="rect">
            <a:avLst/>
          </a:prstGeom>
          <a:noFill/>
        </p:spPr>
        <p:txBody>
          <a:bodyPr wrap="square" rtlCol="0">
            <a:spAutoFit/>
          </a:bodyPr>
          <a:lstStyle/>
          <a:p>
            <a:r>
              <a:rPr lang="en-US" sz="4400" dirty="0">
                <a:latin typeface="Open Sans" panose="020B0606030504020204" pitchFamily="34" charset="0"/>
                <a:ea typeface="Open Sans" panose="020B0606030504020204" pitchFamily="34" charset="0"/>
                <a:cs typeface="Open Sans" panose="020B0606030504020204" pitchFamily="34" charset="0"/>
              </a:rPr>
              <a:t>…the shepherds and teachers, to equip the saints for the work of ministry, for building up the body of Christ, until we all attain to the unity of the faith and of the knowledge of the Son of God, to mature manhood, to the measure of the stature of the fullness of Christ,</a:t>
            </a:r>
          </a:p>
          <a:p>
            <a:pPr algn="r"/>
            <a:r>
              <a:rPr lang="en-US" sz="4000" dirty="0">
                <a:latin typeface="Open Sans" panose="020B0606030504020204" pitchFamily="34" charset="0"/>
                <a:ea typeface="Open Sans" panose="020B0606030504020204" pitchFamily="34" charset="0"/>
                <a:cs typeface="Open Sans" panose="020B0606030504020204" pitchFamily="34" charset="0"/>
              </a:rPr>
              <a:t>Ephesians 4:11-13</a:t>
            </a:r>
          </a:p>
        </p:txBody>
      </p:sp>
      <p:sp>
        <p:nvSpPr>
          <p:cNvPr id="4" name="Freeform 6">
            <a:extLst>
              <a:ext uri="{FF2B5EF4-FFF2-40B4-BE49-F238E27FC236}">
                <a16:creationId xmlns:a16="http://schemas.microsoft.com/office/drawing/2014/main" id="{A0FE8ACB-DB1B-46F6-AAFE-FEA9AC26673E}"/>
              </a:ext>
            </a:extLst>
          </p:cNvPr>
          <p:cNvSpPr/>
          <p:nvPr/>
        </p:nvSpPr>
        <p:spPr>
          <a:xfrm>
            <a:off x="1632030" y="767910"/>
            <a:ext cx="2812648"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8">
            <a:extLst>
              <a:ext uri="{FF2B5EF4-FFF2-40B4-BE49-F238E27FC236}">
                <a16:creationId xmlns:a16="http://schemas.microsoft.com/office/drawing/2014/main" id="{B11D4FD1-F4CE-4923-AEDA-A1FF40796C07}"/>
              </a:ext>
            </a:extLst>
          </p:cNvPr>
          <p:cNvSpPr/>
          <p:nvPr/>
        </p:nvSpPr>
        <p:spPr>
          <a:xfrm>
            <a:off x="163902" y="2163590"/>
            <a:ext cx="218576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1">
            <a:extLst>
              <a:ext uri="{FF2B5EF4-FFF2-40B4-BE49-F238E27FC236}">
                <a16:creationId xmlns:a16="http://schemas.microsoft.com/office/drawing/2014/main" id="{10BBCE36-208D-4E26-929B-7C07258DCB00}"/>
              </a:ext>
            </a:extLst>
          </p:cNvPr>
          <p:cNvSpPr/>
          <p:nvPr/>
        </p:nvSpPr>
        <p:spPr>
          <a:xfrm>
            <a:off x="3559776" y="2140729"/>
            <a:ext cx="2910472" cy="68580"/>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F1C63A99-8AE1-4B0B-B632-7B00560AE1E1}"/>
              </a:ext>
            </a:extLst>
          </p:cNvPr>
          <p:cNvSpPr/>
          <p:nvPr/>
        </p:nvSpPr>
        <p:spPr>
          <a:xfrm>
            <a:off x="163900" y="5497387"/>
            <a:ext cx="7625862"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 name="Freeform 11">
            <a:extLst>
              <a:ext uri="{FF2B5EF4-FFF2-40B4-BE49-F238E27FC236}">
                <a16:creationId xmlns:a16="http://schemas.microsoft.com/office/drawing/2014/main" id="{A341650F-B551-4B63-B1C2-4D2028A3014A}"/>
              </a:ext>
            </a:extLst>
          </p:cNvPr>
          <p:cNvSpPr/>
          <p:nvPr/>
        </p:nvSpPr>
        <p:spPr>
          <a:xfrm>
            <a:off x="163900" y="6189849"/>
            <a:ext cx="4408100" cy="179042"/>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5411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451A0A5-7B2D-4CB8-B1E5-AE40998F79FA}"/>
              </a:ext>
            </a:extLst>
          </p:cNvPr>
          <p:cNvSpPr txBox="1"/>
          <p:nvPr/>
        </p:nvSpPr>
        <p:spPr>
          <a:xfrm>
            <a:off x="560717" y="1716095"/>
            <a:ext cx="8022566" cy="3354765"/>
          </a:xfrm>
          <a:prstGeom prst="rect">
            <a:avLst/>
          </a:prstGeom>
          <a:noFill/>
        </p:spPr>
        <p:txBody>
          <a:bodyPr wrap="square" rtlCol="0" anchor="ctr">
            <a:spAutoFit/>
          </a:bodyPr>
          <a:lstStyle/>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4. Because</a:t>
            </a:r>
          </a:p>
          <a:p>
            <a:pPr algn="ct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Truth</a:t>
            </a:r>
          </a:p>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is Important</a:t>
            </a:r>
          </a:p>
        </p:txBody>
      </p:sp>
    </p:spTree>
    <p:extLst>
      <p:ext uri="{BB962C8B-B14F-4D97-AF65-F5344CB8AC3E}">
        <p14:creationId xmlns:p14="http://schemas.microsoft.com/office/powerpoint/2010/main" val="220068931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BA2D31C-DC9C-45AB-AC2A-09CFE9476C6D}"/>
              </a:ext>
            </a:extLst>
          </p:cNvPr>
          <p:cNvSpPr txBox="1"/>
          <p:nvPr/>
        </p:nvSpPr>
        <p:spPr>
          <a:xfrm>
            <a:off x="163901" y="200572"/>
            <a:ext cx="8911088" cy="6863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shepherds and teachers, to equip the saints for the work of ministry, for building up the body of Christ, until we all attain to the unity of the faith and of the knowledge of the Son of God, to mature manhood, to the measure of the stature of the fullness of Christ,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Ephesians 4:11-13</a:t>
            </a:r>
          </a:p>
        </p:txBody>
      </p:sp>
      <p:sp>
        <p:nvSpPr>
          <p:cNvPr id="4" name="Freeform 6">
            <a:extLst>
              <a:ext uri="{FF2B5EF4-FFF2-40B4-BE49-F238E27FC236}">
                <a16:creationId xmlns:a16="http://schemas.microsoft.com/office/drawing/2014/main" id="{A0FE8ACB-DB1B-46F6-AAFE-FEA9AC26673E}"/>
              </a:ext>
            </a:extLst>
          </p:cNvPr>
          <p:cNvSpPr/>
          <p:nvPr/>
        </p:nvSpPr>
        <p:spPr>
          <a:xfrm>
            <a:off x="1632030" y="767910"/>
            <a:ext cx="2812648"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8">
            <a:extLst>
              <a:ext uri="{FF2B5EF4-FFF2-40B4-BE49-F238E27FC236}">
                <a16:creationId xmlns:a16="http://schemas.microsoft.com/office/drawing/2014/main" id="{B11D4FD1-F4CE-4923-AEDA-A1FF40796C07}"/>
              </a:ext>
            </a:extLst>
          </p:cNvPr>
          <p:cNvSpPr/>
          <p:nvPr/>
        </p:nvSpPr>
        <p:spPr>
          <a:xfrm>
            <a:off x="163902" y="2163590"/>
            <a:ext cx="218576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10BBCE36-208D-4E26-929B-7C07258DCB00}"/>
              </a:ext>
            </a:extLst>
          </p:cNvPr>
          <p:cNvSpPr/>
          <p:nvPr/>
        </p:nvSpPr>
        <p:spPr>
          <a:xfrm>
            <a:off x="3559776" y="2140729"/>
            <a:ext cx="2910472" cy="68580"/>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F1C63A99-8AE1-4B0B-B632-7B00560AE1E1}"/>
              </a:ext>
            </a:extLst>
          </p:cNvPr>
          <p:cNvSpPr/>
          <p:nvPr/>
        </p:nvSpPr>
        <p:spPr>
          <a:xfrm>
            <a:off x="163900" y="5497387"/>
            <a:ext cx="7625862"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 name="Freeform 11">
            <a:extLst>
              <a:ext uri="{FF2B5EF4-FFF2-40B4-BE49-F238E27FC236}">
                <a16:creationId xmlns:a16="http://schemas.microsoft.com/office/drawing/2014/main" id="{A341650F-B551-4B63-B1C2-4D2028A3014A}"/>
              </a:ext>
            </a:extLst>
          </p:cNvPr>
          <p:cNvSpPr/>
          <p:nvPr/>
        </p:nvSpPr>
        <p:spPr>
          <a:xfrm>
            <a:off x="163900" y="6189849"/>
            <a:ext cx="4408100" cy="179042"/>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01436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BA2D31C-DC9C-45AB-AC2A-09CFE9476C6D}"/>
              </a:ext>
            </a:extLst>
          </p:cNvPr>
          <p:cNvSpPr txBox="1"/>
          <p:nvPr/>
        </p:nvSpPr>
        <p:spPr>
          <a:xfrm>
            <a:off x="163901" y="200572"/>
            <a:ext cx="8911088" cy="5139869"/>
          </a:xfrm>
          <a:prstGeom prst="rect">
            <a:avLst/>
          </a:prstGeom>
          <a:noFill/>
        </p:spPr>
        <p:txBody>
          <a:bodyPr wrap="square" rtlCol="0">
            <a:spAutoFit/>
          </a:bodyPr>
          <a:lstStyle/>
          <a:p>
            <a:r>
              <a:rPr lang="en-US" sz="4800" dirty="0">
                <a:latin typeface="Open Sans" panose="020B0606030504020204" pitchFamily="34" charset="0"/>
                <a:ea typeface="Open Sans" panose="020B0606030504020204" pitchFamily="34" charset="0"/>
                <a:cs typeface="Open Sans" panose="020B0606030504020204" pitchFamily="34" charset="0"/>
              </a:rPr>
              <a:t>so that we may no longer be children, tossed to and </a:t>
            </a:r>
            <a:r>
              <a:rPr lang="en-US" sz="4800" dirty="0" err="1">
                <a:latin typeface="Open Sans" panose="020B0606030504020204" pitchFamily="34" charset="0"/>
                <a:ea typeface="Open Sans" panose="020B0606030504020204" pitchFamily="34" charset="0"/>
                <a:cs typeface="Open Sans" panose="020B0606030504020204" pitchFamily="34" charset="0"/>
              </a:rPr>
              <a:t>fro</a:t>
            </a:r>
            <a:r>
              <a:rPr lang="en-US" sz="4800" dirty="0">
                <a:latin typeface="Open Sans" panose="020B0606030504020204" pitchFamily="34" charset="0"/>
                <a:ea typeface="Open Sans" panose="020B0606030504020204" pitchFamily="34" charset="0"/>
                <a:cs typeface="Open Sans" panose="020B0606030504020204" pitchFamily="34" charset="0"/>
              </a:rPr>
              <a:t> by the waves and carried about by every wind of doctrine, by human cunning, by craftiness in deceitful schemes.</a:t>
            </a:r>
          </a:p>
          <a:p>
            <a:pPr algn="r"/>
            <a:r>
              <a:rPr lang="en-US" sz="4000" dirty="0">
                <a:latin typeface="Open Sans" panose="020B0606030504020204" pitchFamily="34" charset="0"/>
                <a:ea typeface="Open Sans" panose="020B0606030504020204" pitchFamily="34" charset="0"/>
                <a:cs typeface="Open Sans" panose="020B0606030504020204" pitchFamily="34" charset="0"/>
              </a:rPr>
              <a:t>Ephesians 4:14</a:t>
            </a:r>
          </a:p>
        </p:txBody>
      </p:sp>
      <p:sp>
        <p:nvSpPr>
          <p:cNvPr id="7" name="Freeform 11">
            <a:extLst>
              <a:ext uri="{FF2B5EF4-FFF2-40B4-BE49-F238E27FC236}">
                <a16:creationId xmlns:a16="http://schemas.microsoft.com/office/drawing/2014/main" id="{F1C63A99-8AE1-4B0B-B632-7B00560AE1E1}"/>
              </a:ext>
            </a:extLst>
          </p:cNvPr>
          <p:cNvSpPr/>
          <p:nvPr/>
        </p:nvSpPr>
        <p:spPr>
          <a:xfrm flipV="1">
            <a:off x="1020426" y="3067359"/>
            <a:ext cx="6387371"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Freeform 11">
            <a:extLst>
              <a:ext uri="{FF2B5EF4-FFF2-40B4-BE49-F238E27FC236}">
                <a16:creationId xmlns:a16="http://schemas.microsoft.com/office/drawing/2014/main" id="{966D8B2D-CED2-4BBB-AE90-0341A882E06B}"/>
              </a:ext>
            </a:extLst>
          </p:cNvPr>
          <p:cNvSpPr/>
          <p:nvPr/>
        </p:nvSpPr>
        <p:spPr>
          <a:xfrm flipV="1">
            <a:off x="904681" y="4579309"/>
            <a:ext cx="2486702" cy="45720"/>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961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451A0A5-7B2D-4CB8-B1E5-AE40998F79FA}"/>
              </a:ext>
            </a:extLst>
          </p:cNvPr>
          <p:cNvSpPr txBox="1"/>
          <p:nvPr/>
        </p:nvSpPr>
        <p:spPr>
          <a:xfrm>
            <a:off x="560717" y="1716095"/>
            <a:ext cx="8022566" cy="3354765"/>
          </a:xfrm>
          <a:prstGeom prst="rect">
            <a:avLst/>
          </a:prstGeom>
          <a:noFill/>
        </p:spPr>
        <p:txBody>
          <a:bodyPr wrap="square" rtlCol="0" anchor="ctr">
            <a:spAutoFit/>
          </a:bodyPr>
          <a:lstStyle/>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5. Because</a:t>
            </a:r>
          </a:p>
          <a:p>
            <a:pPr algn="ct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Love</a:t>
            </a:r>
          </a:p>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is Important</a:t>
            </a:r>
          </a:p>
        </p:txBody>
      </p:sp>
    </p:spTree>
    <p:extLst>
      <p:ext uri="{BB962C8B-B14F-4D97-AF65-F5344CB8AC3E}">
        <p14:creationId xmlns:p14="http://schemas.microsoft.com/office/powerpoint/2010/main" val="3539257990"/>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BA2D31C-DC9C-45AB-AC2A-09CFE9476C6D}"/>
              </a:ext>
            </a:extLst>
          </p:cNvPr>
          <p:cNvSpPr txBox="1"/>
          <p:nvPr/>
        </p:nvSpPr>
        <p:spPr>
          <a:xfrm>
            <a:off x="163900" y="200572"/>
            <a:ext cx="8980099" cy="65248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Rather, speaking the truth in love, we are to grow up in every way into him who is the head, into Christ, from whom the whole body, joined and held together by every joint with which it is equipped, when each part is working properly, makes the body grow so that it builds itself up in love.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Ephesians 4:15-16</a:t>
            </a:r>
          </a:p>
        </p:txBody>
      </p:sp>
      <p:sp>
        <p:nvSpPr>
          <p:cNvPr id="4" name="Freeform 6">
            <a:extLst>
              <a:ext uri="{FF2B5EF4-FFF2-40B4-BE49-F238E27FC236}">
                <a16:creationId xmlns:a16="http://schemas.microsoft.com/office/drawing/2014/main" id="{A0FE8ACB-DB1B-46F6-AAFE-FEA9AC26673E}"/>
              </a:ext>
            </a:extLst>
          </p:cNvPr>
          <p:cNvSpPr/>
          <p:nvPr/>
        </p:nvSpPr>
        <p:spPr>
          <a:xfrm>
            <a:off x="2153452" y="779485"/>
            <a:ext cx="635394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8">
            <a:extLst>
              <a:ext uri="{FF2B5EF4-FFF2-40B4-BE49-F238E27FC236}">
                <a16:creationId xmlns:a16="http://schemas.microsoft.com/office/drawing/2014/main" id="{B11D4FD1-F4CE-4923-AEDA-A1FF40796C07}"/>
              </a:ext>
            </a:extLst>
          </p:cNvPr>
          <p:cNvSpPr/>
          <p:nvPr/>
        </p:nvSpPr>
        <p:spPr>
          <a:xfrm>
            <a:off x="2583011" y="1447922"/>
            <a:ext cx="218576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70B2D7CE-AE14-41C7-9AB7-81DB5C4097DA}"/>
              </a:ext>
            </a:extLst>
          </p:cNvPr>
          <p:cNvSpPr/>
          <p:nvPr/>
        </p:nvSpPr>
        <p:spPr>
          <a:xfrm>
            <a:off x="5604002" y="2072955"/>
            <a:ext cx="2486702"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E3784C40-3CEF-4297-9F32-72480BDB12B3}"/>
              </a:ext>
            </a:extLst>
          </p:cNvPr>
          <p:cNvSpPr/>
          <p:nvPr/>
        </p:nvSpPr>
        <p:spPr>
          <a:xfrm>
            <a:off x="3217761" y="4633856"/>
            <a:ext cx="4259483"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8">
            <a:extLst>
              <a:ext uri="{FF2B5EF4-FFF2-40B4-BE49-F238E27FC236}">
                <a16:creationId xmlns:a16="http://schemas.microsoft.com/office/drawing/2014/main" id="{206C0A7B-2975-4F67-B226-D841FFAF4373}"/>
              </a:ext>
            </a:extLst>
          </p:cNvPr>
          <p:cNvSpPr/>
          <p:nvPr/>
        </p:nvSpPr>
        <p:spPr>
          <a:xfrm>
            <a:off x="2999698" y="5268654"/>
            <a:ext cx="2604304"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324E578F-DD63-47D3-BEBC-FCC8386E968C}"/>
              </a:ext>
            </a:extLst>
          </p:cNvPr>
          <p:cNvSpPr/>
          <p:nvPr/>
        </p:nvSpPr>
        <p:spPr>
          <a:xfrm>
            <a:off x="325945" y="5928411"/>
            <a:ext cx="3516849"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3E35DE59-DE43-45B4-847D-9979D8655E6C}"/>
              </a:ext>
            </a:extLst>
          </p:cNvPr>
          <p:cNvSpPr/>
          <p:nvPr/>
        </p:nvSpPr>
        <p:spPr>
          <a:xfrm>
            <a:off x="7338348" y="868627"/>
            <a:ext cx="1169044"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4D287E41-E498-4B38-942B-A8FDF7D6AE11}"/>
              </a:ext>
            </a:extLst>
          </p:cNvPr>
          <p:cNvSpPr/>
          <p:nvPr/>
        </p:nvSpPr>
        <p:spPr>
          <a:xfrm>
            <a:off x="4570731" y="5928411"/>
            <a:ext cx="1169044"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1392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BA2D31C-DC9C-45AB-AC2A-09CFE9476C6D}"/>
              </a:ext>
            </a:extLst>
          </p:cNvPr>
          <p:cNvSpPr txBox="1"/>
          <p:nvPr/>
        </p:nvSpPr>
        <p:spPr>
          <a:xfrm>
            <a:off x="0" y="976073"/>
            <a:ext cx="9144000" cy="1938992"/>
          </a:xfrm>
          <a:prstGeom prst="rect">
            <a:avLst/>
          </a:prstGeom>
          <a:noFill/>
        </p:spPr>
        <p:txBody>
          <a:bodyPr wrap="square" rtlCol="0">
            <a:spAutoFit/>
          </a:bodyPr>
          <a:lstStyle/>
          <a:p>
            <a:pPr algn="ctr"/>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Let’s </a:t>
            </a:r>
            <a:r>
              <a:rPr lang="en-US"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praise God </a:t>
            </a:r>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leading us to this point.</a:t>
            </a:r>
            <a:endPar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BFFCFD5F-FFC4-42EF-B334-7B6DEBDC9D82}"/>
              </a:ext>
            </a:extLst>
          </p:cNvPr>
          <p:cNvSpPr txBox="1"/>
          <p:nvPr/>
        </p:nvSpPr>
        <p:spPr>
          <a:xfrm>
            <a:off x="0" y="3811870"/>
            <a:ext cx="9144000" cy="1938992"/>
          </a:xfrm>
          <a:prstGeom prst="rect">
            <a:avLst/>
          </a:prstGeom>
          <a:noFill/>
        </p:spPr>
        <p:txBody>
          <a:bodyPr wrap="square" rtlCol="0">
            <a:spAutoFit/>
          </a:bodyPr>
          <a:lstStyle/>
          <a:p>
            <a:pPr algn="ctr"/>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Let’s </a:t>
            </a:r>
            <a:r>
              <a:rPr lang="en-US" sz="6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look to the future </a:t>
            </a:r>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boldness.</a:t>
            </a:r>
            <a:endPar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 name="Straight Connector 2">
            <a:extLst>
              <a:ext uri="{FF2B5EF4-FFF2-40B4-BE49-F238E27FC236}">
                <a16:creationId xmlns:a16="http://schemas.microsoft.com/office/drawing/2014/main" id="{35D6347B-5B18-47B5-A8EF-9BEA811019EA}"/>
              </a:ext>
            </a:extLst>
          </p:cNvPr>
          <p:cNvCxnSpPr/>
          <p:nvPr/>
        </p:nvCxnSpPr>
        <p:spPr>
          <a:xfrm>
            <a:off x="1157468" y="3345084"/>
            <a:ext cx="670174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042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558877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94D240-6DD7-4B47-8562-8A9F13408A04}"/>
              </a:ext>
            </a:extLst>
          </p:cNvPr>
          <p:cNvSpPr txBox="1"/>
          <p:nvPr/>
        </p:nvSpPr>
        <p:spPr>
          <a:xfrm>
            <a:off x="421341" y="1057840"/>
            <a:ext cx="853440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Thank you for watching!</a:t>
            </a:r>
          </a:p>
        </p:txBody>
      </p:sp>
      <p:sp>
        <p:nvSpPr>
          <p:cNvPr id="4" name="TextBox 3">
            <a:extLst>
              <a:ext uri="{FF2B5EF4-FFF2-40B4-BE49-F238E27FC236}">
                <a16:creationId xmlns:a16="http://schemas.microsoft.com/office/drawing/2014/main" id="{4A78FE7E-E780-4232-8170-3A957041BF5A}"/>
              </a:ext>
            </a:extLst>
          </p:cNvPr>
          <p:cNvSpPr txBox="1"/>
          <p:nvPr/>
        </p:nvSpPr>
        <p:spPr>
          <a:xfrm>
            <a:off x="188259" y="2523534"/>
            <a:ext cx="876748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Next live video:</a:t>
            </a:r>
          </a:p>
        </p:txBody>
      </p:sp>
      <p:sp>
        <p:nvSpPr>
          <p:cNvPr id="6" name="TextBox 5">
            <a:extLst>
              <a:ext uri="{FF2B5EF4-FFF2-40B4-BE49-F238E27FC236}">
                <a16:creationId xmlns:a16="http://schemas.microsoft.com/office/drawing/2014/main" id="{6985B3D6-F503-4BEC-B1D7-AACBCBB37B23}"/>
              </a:ext>
            </a:extLst>
          </p:cNvPr>
          <p:cNvSpPr txBox="1"/>
          <p:nvPr/>
        </p:nvSpPr>
        <p:spPr>
          <a:xfrm>
            <a:off x="0" y="3947713"/>
            <a:ext cx="914400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Lesson tonight</a:t>
            </a:r>
            <a:br>
              <a:rPr kumimoji="0" lang="en-US"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6:00pm</a:t>
            </a:r>
          </a:p>
        </p:txBody>
      </p:sp>
    </p:spTree>
    <p:extLst>
      <p:ext uri="{BB962C8B-B14F-4D97-AF65-F5344CB8AC3E}">
        <p14:creationId xmlns:p14="http://schemas.microsoft.com/office/powerpoint/2010/main" val="63947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1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54A2F0-70FC-4780-86CE-638B26F24E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0"/>
            <a:ext cx="10287000" cy="6858000"/>
          </a:xfrm>
          <a:prstGeom prst="rect">
            <a:avLst/>
          </a:prstGeom>
        </p:spPr>
      </p:pic>
      <p:sp>
        <p:nvSpPr>
          <p:cNvPr id="2" name="Freeform: Shape 1">
            <a:extLst>
              <a:ext uri="{FF2B5EF4-FFF2-40B4-BE49-F238E27FC236}">
                <a16:creationId xmlns:a16="http://schemas.microsoft.com/office/drawing/2014/main" id="{596162FE-90F7-43E7-847D-A59F99AA7F92}"/>
              </a:ext>
            </a:extLst>
          </p:cNvPr>
          <p:cNvSpPr/>
          <p:nvPr/>
        </p:nvSpPr>
        <p:spPr>
          <a:xfrm>
            <a:off x="138896" y="5694744"/>
            <a:ext cx="3186196" cy="331572"/>
          </a:xfrm>
          <a:custGeom>
            <a:avLst/>
            <a:gdLst>
              <a:gd name="connsiteX0" fmla="*/ 0 w 3159889"/>
              <a:gd name="connsiteY0" fmla="*/ 316554 h 518535"/>
              <a:gd name="connsiteX1" fmla="*/ 1180618 w 3159889"/>
              <a:gd name="connsiteY1" fmla="*/ 4037 h 518535"/>
              <a:gd name="connsiteX2" fmla="*/ 2245489 w 3159889"/>
              <a:gd name="connsiteY2" fmla="*/ 513323 h 518535"/>
              <a:gd name="connsiteX3" fmla="*/ 3159889 w 3159889"/>
              <a:gd name="connsiteY3" fmla="*/ 223956 h 518535"/>
            </a:gdLst>
            <a:ahLst/>
            <a:cxnLst>
              <a:cxn ang="0">
                <a:pos x="connsiteX0" y="connsiteY0"/>
              </a:cxn>
              <a:cxn ang="0">
                <a:pos x="connsiteX1" y="connsiteY1"/>
              </a:cxn>
              <a:cxn ang="0">
                <a:pos x="connsiteX2" y="connsiteY2"/>
              </a:cxn>
              <a:cxn ang="0">
                <a:pos x="connsiteX3" y="connsiteY3"/>
              </a:cxn>
            </a:cxnLst>
            <a:rect l="l" t="t" r="r" b="b"/>
            <a:pathLst>
              <a:path w="3159889" h="518535">
                <a:moveTo>
                  <a:pt x="0" y="316554"/>
                </a:moveTo>
                <a:cubicBezTo>
                  <a:pt x="403185" y="143898"/>
                  <a:pt x="806370" y="-28758"/>
                  <a:pt x="1180618" y="4037"/>
                </a:cubicBezTo>
                <a:cubicBezTo>
                  <a:pt x="1554866" y="36832"/>
                  <a:pt x="1915610" y="476670"/>
                  <a:pt x="2245489" y="513323"/>
                </a:cubicBezTo>
                <a:cubicBezTo>
                  <a:pt x="2575368" y="549976"/>
                  <a:pt x="2867628" y="386966"/>
                  <a:pt x="3159889" y="223956"/>
                </a:cubicBezTo>
              </a:path>
            </a:pathLst>
          </a:custGeom>
          <a:noFill/>
          <a:ln w="152400">
            <a:solidFill>
              <a:schemeClr val="bg1"/>
            </a:solidFill>
            <a:prstDash val="sysDash"/>
            <a:headEnd type="none" w="med" len="med"/>
            <a:tailEnd type="triangle" w="med" len="med"/>
          </a:ln>
          <a:effectLst>
            <a:glow rad="101600">
              <a:schemeClr val="tx1">
                <a:alpha val="6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A483B72-2C38-4108-A64C-376BF64138C9}"/>
              </a:ext>
            </a:extLst>
          </p:cNvPr>
          <p:cNvSpPr/>
          <p:nvPr/>
        </p:nvSpPr>
        <p:spPr>
          <a:xfrm rot="21098807" flipV="1">
            <a:off x="6074081" y="5568731"/>
            <a:ext cx="2694375" cy="84522"/>
          </a:xfrm>
          <a:custGeom>
            <a:avLst/>
            <a:gdLst>
              <a:gd name="connsiteX0" fmla="*/ 0 w 3159889"/>
              <a:gd name="connsiteY0" fmla="*/ 316554 h 518535"/>
              <a:gd name="connsiteX1" fmla="*/ 1180618 w 3159889"/>
              <a:gd name="connsiteY1" fmla="*/ 4037 h 518535"/>
              <a:gd name="connsiteX2" fmla="*/ 2245489 w 3159889"/>
              <a:gd name="connsiteY2" fmla="*/ 513323 h 518535"/>
              <a:gd name="connsiteX3" fmla="*/ 3159889 w 3159889"/>
              <a:gd name="connsiteY3" fmla="*/ 223956 h 518535"/>
            </a:gdLst>
            <a:ahLst/>
            <a:cxnLst>
              <a:cxn ang="0">
                <a:pos x="connsiteX0" y="connsiteY0"/>
              </a:cxn>
              <a:cxn ang="0">
                <a:pos x="connsiteX1" y="connsiteY1"/>
              </a:cxn>
              <a:cxn ang="0">
                <a:pos x="connsiteX2" y="connsiteY2"/>
              </a:cxn>
              <a:cxn ang="0">
                <a:pos x="connsiteX3" y="connsiteY3"/>
              </a:cxn>
            </a:cxnLst>
            <a:rect l="l" t="t" r="r" b="b"/>
            <a:pathLst>
              <a:path w="3159889" h="518535">
                <a:moveTo>
                  <a:pt x="0" y="316554"/>
                </a:moveTo>
                <a:cubicBezTo>
                  <a:pt x="403185" y="143898"/>
                  <a:pt x="806370" y="-28758"/>
                  <a:pt x="1180618" y="4037"/>
                </a:cubicBezTo>
                <a:cubicBezTo>
                  <a:pt x="1554866" y="36832"/>
                  <a:pt x="1915610" y="476670"/>
                  <a:pt x="2245489" y="513323"/>
                </a:cubicBezTo>
                <a:cubicBezTo>
                  <a:pt x="2575368" y="549976"/>
                  <a:pt x="2867628" y="386966"/>
                  <a:pt x="3159889" y="223956"/>
                </a:cubicBezTo>
              </a:path>
            </a:pathLst>
          </a:custGeom>
          <a:noFill/>
          <a:ln w="152400">
            <a:solidFill>
              <a:schemeClr val="bg1"/>
            </a:solidFill>
            <a:prstDash val="sysDash"/>
            <a:headEnd type="none" w="med" len="med"/>
            <a:tailEnd type="triangle" w="med" len="med"/>
          </a:ln>
          <a:effectLst>
            <a:glow rad="101600">
              <a:schemeClr val="tx1">
                <a:alpha val="6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Down Arrow 2">
            <a:extLst>
              <a:ext uri="{FF2B5EF4-FFF2-40B4-BE49-F238E27FC236}">
                <a16:creationId xmlns:a16="http://schemas.microsoft.com/office/drawing/2014/main" id="{CA60886E-3EDD-43E8-A87F-2FB68E7ED0B7}"/>
              </a:ext>
            </a:extLst>
          </p:cNvPr>
          <p:cNvSpPr/>
          <p:nvPr/>
        </p:nvSpPr>
        <p:spPr>
          <a:xfrm>
            <a:off x="686556" y="1030147"/>
            <a:ext cx="2678071" cy="4343319"/>
          </a:xfrm>
          <a:prstGeom prst="downArrowCallout">
            <a:avLst>
              <a:gd name="adj1" fmla="val 25000"/>
              <a:gd name="adj2" fmla="val 25000"/>
              <a:gd name="adj3" fmla="val 25000"/>
              <a:gd name="adj4" fmla="val 73771"/>
            </a:avLst>
          </a:prstGeom>
          <a:solidFill>
            <a:schemeClr val="bg1"/>
          </a:solidFill>
          <a:ln w="76200">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Praise God for this</a:t>
            </a:r>
            <a:endPar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allout: Down Arrow 7">
            <a:extLst>
              <a:ext uri="{FF2B5EF4-FFF2-40B4-BE49-F238E27FC236}">
                <a16:creationId xmlns:a16="http://schemas.microsoft.com/office/drawing/2014/main" id="{E3E530B9-56DB-4FDA-A7C8-4D891D2DA345}"/>
              </a:ext>
            </a:extLst>
          </p:cNvPr>
          <p:cNvSpPr/>
          <p:nvPr/>
        </p:nvSpPr>
        <p:spPr>
          <a:xfrm>
            <a:off x="5839164" y="1009482"/>
            <a:ext cx="2678071" cy="4343319"/>
          </a:xfrm>
          <a:prstGeom prst="downArrowCallout">
            <a:avLst>
              <a:gd name="adj1" fmla="val 25000"/>
              <a:gd name="adj2" fmla="val 25000"/>
              <a:gd name="adj3" fmla="val 25000"/>
              <a:gd name="adj4" fmla="val 73771"/>
            </a:avLst>
          </a:prstGeom>
          <a:solidFill>
            <a:schemeClr val="bg1"/>
          </a:solidFill>
          <a:ln w="76200">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Look forward to this</a:t>
            </a:r>
            <a:endPar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57682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54A2F0-70FC-4780-86CE-638B26F24E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00" y="0"/>
            <a:ext cx="10287000" cy="6858000"/>
          </a:xfrm>
          <a:prstGeom prst="rect">
            <a:avLst/>
          </a:prstGeom>
        </p:spPr>
      </p:pic>
      <p:sp>
        <p:nvSpPr>
          <p:cNvPr id="6" name="TextBox 5">
            <a:extLst>
              <a:ext uri="{FF2B5EF4-FFF2-40B4-BE49-F238E27FC236}">
                <a16:creationId xmlns:a16="http://schemas.microsoft.com/office/drawing/2014/main" id="{30289DD1-8C9D-4771-A0B5-BD5AC96ABD6F}"/>
              </a:ext>
            </a:extLst>
          </p:cNvPr>
          <p:cNvSpPr txBox="1"/>
          <p:nvPr/>
        </p:nvSpPr>
        <p:spPr>
          <a:xfrm>
            <a:off x="72178" y="1617722"/>
            <a:ext cx="9067799" cy="4982903"/>
          </a:xfrm>
          <a:prstGeom prst="rect">
            <a:avLst/>
          </a:prstGeom>
          <a:noFill/>
          <a:effectLst>
            <a:glow rad="228600">
              <a:schemeClr val="accent4">
                <a:satMod val="175000"/>
                <a:alpha val="40000"/>
              </a:schemeClr>
            </a:glow>
          </a:effectLst>
        </p:spPr>
        <p:txBody>
          <a:bodyPr wrap="square" rtlCol="0">
            <a:spAutoFit/>
          </a:bodyPr>
          <a:lstStyle/>
          <a:p>
            <a:pPr algn="ctr">
              <a:lnSpc>
                <a:spcPct val="80000"/>
              </a:lnSpc>
            </a:pPr>
            <a: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t>Five</a:t>
            </a:r>
            <a:b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br>
            <a: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t>Reasons</a:t>
            </a:r>
          </a:p>
          <a:p>
            <a:pPr algn="ctr">
              <a:lnSpc>
                <a:spcPct val="80000"/>
              </a:lnSpc>
            </a:pPr>
            <a: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t>Why</a:t>
            </a:r>
          </a:p>
          <a:p>
            <a:pPr algn="ctr">
              <a:lnSpc>
                <a:spcPct val="80000"/>
              </a:lnSpc>
            </a:pPr>
            <a: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t>This</a:t>
            </a:r>
            <a:b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br>
            <a: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t>is an</a:t>
            </a:r>
            <a:b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br>
            <a:r>
              <a:rPr lang="en-US" sz="6600" b="1" dirty="0">
                <a:solidFill>
                  <a:schemeClr val="bg1"/>
                </a:solidFill>
                <a:effectLst>
                  <a:glow rad="101600">
                    <a:schemeClr val="tx1">
                      <a:alpha val="60000"/>
                    </a:schemeClr>
                  </a:glow>
                </a:effectLst>
                <a:latin typeface="Open Sans" panose="020B0606030504020204" pitchFamily="34" charset="0"/>
                <a:ea typeface="Open Sans" panose="020B0606030504020204" pitchFamily="34" charset="0"/>
                <a:cs typeface="Open Sans" panose="020B0606030504020204" pitchFamily="34" charset="0"/>
              </a:rPr>
              <a:t>Important Moment</a:t>
            </a:r>
          </a:p>
        </p:txBody>
      </p:sp>
    </p:spTree>
    <p:extLst>
      <p:ext uri="{BB962C8B-B14F-4D97-AF65-F5344CB8AC3E}">
        <p14:creationId xmlns:p14="http://schemas.microsoft.com/office/powerpoint/2010/main" val="419712204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451A0A5-7B2D-4CB8-B1E5-AE40998F79FA}"/>
              </a:ext>
            </a:extLst>
          </p:cNvPr>
          <p:cNvSpPr txBox="1"/>
          <p:nvPr/>
        </p:nvSpPr>
        <p:spPr>
          <a:xfrm>
            <a:off x="560717" y="1716095"/>
            <a:ext cx="8022566" cy="3354765"/>
          </a:xfrm>
          <a:prstGeom prst="rect">
            <a:avLst/>
          </a:prstGeom>
          <a:noFill/>
        </p:spPr>
        <p:txBody>
          <a:bodyPr wrap="square" rtlCol="0" anchor="ctr">
            <a:spAutoFit/>
          </a:bodyPr>
          <a:lstStyle/>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1. Because</a:t>
            </a:r>
          </a:p>
          <a:p>
            <a:pPr algn="ct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God’s Design</a:t>
            </a:r>
          </a:p>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is Important</a:t>
            </a:r>
          </a:p>
        </p:txBody>
      </p:sp>
    </p:spTree>
    <p:extLst>
      <p:ext uri="{BB962C8B-B14F-4D97-AF65-F5344CB8AC3E}">
        <p14:creationId xmlns:p14="http://schemas.microsoft.com/office/powerpoint/2010/main" val="137433916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BA2D31C-DC9C-45AB-AC2A-09CFE9476C6D}"/>
              </a:ext>
            </a:extLst>
          </p:cNvPr>
          <p:cNvSpPr txBox="1"/>
          <p:nvPr/>
        </p:nvSpPr>
        <p:spPr>
          <a:xfrm>
            <a:off x="163901" y="200572"/>
            <a:ext cx="8911088" cy="6740307"/>
          </a:xfrm>
          <a:prstGeom prst="rect">
            <a:avLst/>
          </a:prstGeom>
          <a:noFill/>
        </p:spPr>
        <p:txBody>
          <a:bodyPr wrap="square" rtlCol="0">
            <a:spAutoFit/>
          </a:bodyPr>
          <a:lstStyle/>
          <a:p>
            <a:r>
              <a:rPr lang="en-US" sz="5400" dirty="0">
                <a:latin typeface="Open Sans" panose="020B0606030504020204" pitchFamily="34" charset="0"/>
                <a:ea typeface="Open Sans" panose="020B0606030504020204" pitchFamily="34" charset="0"/>
                <a:cs typeface="Open Sans" panose="020B0606030504020204" pitchFamily="34" charset="0"/>
              </a:rPr>
              <a:t>And he gave the apostles, the prophets, the evangelists, the shepherds and teachers, to equip the saints for the work of ministry, for building up the body of Christ,</a:t>
            </a:r>
          </a:p>
          <a:p>
            <a:pPr algn="r"/>
            <a:r>
              <a:rPr lang="en-US" sz="4400" dirty="0">
                <a:latin typeface="Open Sans" panose="020B0606030504020204" pitchFamily="34" charset="0"/>
                <a:ea typeface="Open Sans" panose="020B0606030504020204" pitchFamily="34" charset="0"/>
                <a:cs typeface="Open Sans" panose="020B0606030504020204" pitchFamily="34" charset="0"/>
              </a:rPr>
              <a:t>Ephesians 4:11-12</a:t>
            </a:r>
          </a:p>
        </p:txBody>
      </p:sp>
      <p:sp>
        <p:nvSpPr>
          <p:cNvPr id="4" name="Freeform 6">
            <a:extLst>
              <a:ext uri="{FF2B5EF4-FFF2-40B4-BE49-F238E27FC236}">
                <a16:creationId xmlns:a16="http://schemas.microsoft.com/office/drawing/2014/main" id="{A0FE8ACB-DB1B-46F6-AAFE-FEA9AC26673E}"/>
              </a:ext>
            </a:extLst>
          </p:cNvPr>
          <p:cNvSpPr/>
          <p:nvPr/>
        </p:nvSpPr>
        <p:spPr>
          <a:xfrm>
            <a:off x="2511926" y="914400"/>
            <a:ext cx="1628274" cy="127000"/>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8">
            <a:extLst>
              <a:ext uri="{FF2B5EF4-FFF2-40B4-BE49-F238E27FC236}">
                <a16:creationId xmlns:a16="http://schemas.microsoft.com/office/drawing/2014/main" id="{B11D4FD1-F4CE-4923-AEDA-A1FF40796C07}"/>
              </a:ext>
            </a:extLst>
          </p:cNvPr>
          <p:cNvSpPr/>
          <p:nvPr/>
        </p:nvSpPr>
        <p:spPr>
          <a:xfrm>
            <a:off x="5359400" y="2583356"/>
            <a:ext cx="339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11">
            <a:extLst>
              <a:ext uri="{FF2B5EF4-FFF2-40B4-BE49-F238E27FC236}">
                <a16:creationId xmlns:a16="http://schemas.microsoft.com/office/drawing/2014/main" id="{D62E7564-E7EA-4EEE-B857-731C471D057E}"/>
              </a:ext>
            </a:extLst>
          </p:cNvPr>
          <p:cNvSpPr/>
          <p:nvPr/>
        </p:nvSpPr>
        <p:spPr>
          <a:xfrm flipV="1">
            <a:off x="254000" y="5059507"/>
            <a:ext cx="2578100" cy="45720"/>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Freeform 11">
            <a:extLst>
              <a:ext uri="{FF2B5EF4-FFF2-40B4-BE49-F238E27FC236}">
                <a16:creationId xmlns:a16="http://schemas.microsoft.com/office/drawing/2014/main" id="{0B343629-5CEB-48F7-8FBF-C55104E4DCC5}"/>
              </a:ext>
            </a:extLst>
          </p:cNvPr>
          <p:cNvSpPr/>
          <p:nvPr/>
        </p:nvSpPr>
        <p:spPr>
          <a:xfrm flipV="1">
            <a:off x="5575300" y="3389631"/>
            <a:ext cx="1739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10BBCE36-208D-4E26-929B-7C07258DCB00}"/>
              </a:ext>
            </a:extLst>
          </p:cNvPr>
          <p:cNvSpPr/>
          <p:nvPr/>
        </p:nvSpPr>
        <p:spPr>
          <a:xfrm flipV="1">
            <a:off x="4286250" y="5082367"/>
            <a:ext cx="357505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82553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0"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451A0A5-7B2D-4CB8-B1E5-AE40998F79FA}"/>
              </a:ext>
            </a:extLst>
          </p:cNvPr>
          <p:cNvSpPr txBox="1"/>
          <p:nvPr/>
        </p:nvSpPr>
        <p:spPr>
          <a:xfrm>
            <a:off x="560717" y="1716095"/>
            <a:ext cx="8022566" cy="3354765"/>
          </a:xfrm>
          <a:prstGeom prst="rect">
            <a:avLst/>
          </a:prstGeom>
          <a:noFill/>
        </p:spPr>
        <p:txBody>
          <a:bodyPr wrap="square" rtlCol="0" anchor="ctr">
            <a:spAutoFit/>
          </a:bodyPr>
          <a:lstStyle/>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2. Because</a:t>
            </a:r>
          </a:p>
          <a:p>
            <a:pPr algn="ct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Unity</a:t>
            </a:r>
          </a:p>
          <a:p>
            <a:pPr algn="ctr"/>
            <a:r>
              <a:rPr lang="en-US"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is Important</a:t>
            </a:r>
          </a:p>
        </p:txBody>
      </p:sp>
    </p:spTree>
    <p:extLst>
      <p:ext uri="{BB962C8B-B14F-4D97-AF65-F5344CB8AC3E}">
        <p14:creationId xmlns:p14="http://schemas.microsoft.com/office/powerpoint/2010/main" val="390757918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BA2D31C-DC9C-45AB-AC2A-09CFE9476C6D}"/>
              </a:ext>
            </a:extLst>
          </p:cNvPr>
          <p:cNvSpPr txBox="1"/>
          <p:nvPr/>
        </p:nvSpPr>
        <p:spPr>
          <a:xfrm>
            <a:off x="138501" y="60872"/>
            <a:ext cx="8853100" cy="6863417"/>
          </a:xfrm>
          <a:prstGeom prst="rect">
            <a:avLst/>
          </a:prstGeom>
          <a:noFill/>
        </p:spPr>
        <p:txBody>
          <a:bodyPr wrap="square" rtlCol="0">
            <a:spAutoFit/>
          </a:bodyPr>
          <a:lstStyle/>
          <a:p>
            <a:r>
              <a:rPr lang="en-US" sz="3400" dirty="0">
                <a:latin typeface="Open Sans" panose="020B0606030504020204" pitchFamily="34" charset="0"/>
                <a:ea typeface="Open Sans" panose="020B0606030504020204" pitchFamily="34" charset="0"/>
                <a:cs typeface="Open Sans" panose="020B0606030504020204" pitchFamily="34" charset="0"/>
              </a:rPr>
              <a:t>I therefore, a prisoner for the Lord, urge you to walk in a manner worthy of the calling to which you have been called, with all humility and gentleness, with patience, bearing with one another in love, eager to maintain the unity of the Spirit in the bond of peace. There is one body and one Spirit—just as you were called to the one hope that belongs to your call—one Lord, one faith, one baptism, one God and Father of all, who is over all and through all and in all.</a:t>
            </a:r>
          </a:p>
          <a:p>
            <a:pPr algn="r"/>
            <a:r>
              <a:rPr lang="en-US" sz="3200" dirty="0">
                <a:latin typeface="Open Sans" panose="020B0606030504020204" pitchFamily="34" charset="0"/>
                <a:ea typeface="Open Sans" panose="020B0606030504020204" pitchFamily="34" charset="0"/>
                <a:cs typeface="Open Sans" panose="020B0606030504020204" pitchFamily="34" charset="0"/>
              </a:rPr>
              <a:t>Ephesians 4:1-6</a:t>
            </a:r>
          </a:p>
        </p:txBody>
      </p:sp>
      <p:sp>
        <p:nvSpPr>
          <p:cNvPr id="4" name="Freeform 6">
            <a:extLst>
              <a:ext uri="{FF2B5EF4-FFF2-40B4-BE49-F238E27FC236}">
                <a16:creationId xmlns:a16="http://schemas.microsoft.com/office/drawing/2014/main" id="{A0FE8ACB-DB1B-46F6-AAFE-FEA9AC26673E}"/>
              </a:ext>
            </a:extLst>
          </p:cNvPr>
          <p:cNvSpPr/>
          <p:nvPr/>
        </p:nvSpPr>
        <p:spPr>
          <a:xfrm>
            <a:off x="254000" y="3149600"/>
            <a:ext cx="60706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8">
            <a:extLst>
              <a:ext uri="{FF2B5EF4-FFF2-40B4-BE49-F238E27FC236}">
                <a16:creationId xmlns:a16="http://schemas.microsoft.com/office/drawing/2014/main" id="{B11D4FD1-F4CE-4923-AEDA-A1FF40796C07}"/>
              </a:ext>
            </a:extLst>
          </p:cNvPr>
          <p:cNvSpPr/>
          <p:nvPr/>
        </p:nvSpPr>
        <p:spPr>
          <a:xfrm>
            <a:off x="6731000" y="3655238"/>
            <a:ext cx="85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8">
            <a:extLst>
              <a:ext uri="{FF2B5EF4-FFF2-40B4-BE49-F238E27FC236}">
                <a16:creationId xmlns:a16="http://schemas.microsoft.com/office/drawing/2014/main" id="{D64FEAB8-940F-4AC9-BE55-46C0C14FAEC5}"/>
              </a:ext>
            </a:extLst>
          </p:cNvPr>
          <p:cNvSpPr/>
          <p:nvPr/>
        </p:nvSpPr>
        <p:spPr>
          <a:xfrm>
            <a:off x="7581900" y="4188638"/>
            <a:ext cx="85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8">
            <a:extLst>
              <a:ext uri="{FF2B5EF4-FFF2-40B4-BE49-F238E27FC236}">
                <a16:creationId xmlns:a16="http://schemas.microsoft.com/office/drawing/2014/main" id="{3BE96EDE-E7DC-46C5-A5D3-7EE3FDA7DAA2}"/>
              </a:ext>
            </a:extLst>
          </p:cNvPr>
          <p:cNvSpPr/>
          <p:nvPr/>
        </p:nvSpPr>
        <p:spPr>
          <a:xfrm>
            <a:off x="6540500" y="4696638"/>
            <a:ext cx="85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8">
            <a:extLst>
              <a:ext uri="{FF2B5EF4-FFF2-40B4-BE49-F238E27FC236}">
                <a16:creationId xmlns:a16="http://schemas.microsoft.com/office/drawing/2014/main" id="{607689B9-FA30-4238-A714-625474995B71}"/>
              </a:ext>
            </a:extLst>
          </p:cNvPr>
          <p:cNvSpPr/>
          <p:nvPr/>
        </p:nvSpPr>
        <p:spPr>
          <a:xfrm>
            <a:off x="152399" y="5217338"/>
            <a:ext cx="85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8">
            <a:extLst>
              <a:ext uri="{FF2B5EF4-FFF2-40B4-BE49-F238E27FC236}">
                <a16:creationId xmlns:a16="http://schemas.microsoft.com/office/drawing/2014/main" id="{B4991DC7-8526-4081-8777-AE29F638545D}"/>
              </a:ext>
            </a:extLst>
          </p:cNvPr>
          <p:cNvSpPr/>
          <p:nvPr/>
        </p:nvSpPr>
        <p:spPr>
          <a:xfrm>
            <a:off x="2235199" y="5217338"/>
            <a:ext cx="85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8">
            <a:extLst>
              <a:ext uri="{FF2B5EF4-FFF2-40B4-BE49-F238E27FC236}">
                <a16:creationId xmlns:a16="http://schemas.microsoft.com/office/drawing/2014/main" id="{19CAE8BD-51FE-404E-AE11-A15BB652AC1C}"/>
              </a:ext>
            </a:extLst>
          </p:cNvPr>
          <p:cNvSpPr/>
          <p:nvPr/>
        </p:nvSpPr>
        <p:spPr>
          <a:xfrm>
            <a:off x="4927599" y="5217338"/>
            <a:ext cx="85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8">
            <a:extLst>
              <a:ext uri="{FF2B5EF4-FFF2-40B4-BE49-F238E27FC236}">
                <a16:creationId xmlns:a16="http://schemas.microsoft.com/office/drawing/2014/main" id="{A27A581F-7DE3-49CE-9166-1B929B95F501}"/>
              </a:ext>
            </a:extLst>
          </p:cNvPr>
          <p:cNvSpPr/>
          <p:nvPr/>
        </p:nvSpPr>
        <p:spPr>
          <a:xfrm>
            <a:off x="3810000" y="3662682"/>
            <a:ext cx="850900"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36941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773DFA-4D81-456D-9C9D-7941264EF60E}"/>
              </a:ext>
            </a:extLst>
          </p:cNvPr>
          <p:cNvSpPr/>
          <p:nvPr/>
        </p:nvSpPr>
        <p:spPr>
          <a:xfrm>
            <a:off x="-126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BA2D31C-DC9C-45AB-AC2A-09CFE9476C6D}"/>
              </a:ext>
            </a:extLst>
          </p:cNvPr>
          <p:cNvSpPr txBox="1"/>
          <p:nvPr/>
        </p:nvSpPr>
        <p:spPr>
          <a:xfrm>
            <a:off x="163901" y="200572"/>
            <a:ext cx="8911088" cy="5940088"/>
          </a:xfrm>
          <a:prstGeom prst="rect">
            <a:avLst/>
          </a:prstGeom>
          <a:noFill/>
        </p:spPr>
        <p:txBody>
          <a:bodyPr wrap="square" rtlCol="0">
            <a:spAutoFit/>
          </a:bodyPr>
          <a:lstStyle/>
          <a:p>
            <a:r>
              <a:rPr lang="en-US" sz="4800" dirty="0">
                <a:latin typeface="Open Sans" panose="020B0606030504020204" pitchFamily="34" charset="0"/>
                <a:ea typeface="Open Sans" panose="020B0606030504020204" pitchFamily="34" charset="0"/>
                <a:cs typeface="Open Sans" panose="020B0606030504020204" pitchFamily="34" charset="0"/>
              </a:rPr>
              <a:t>And he gave the apostles, the prophets, the evangelists, the shepherds and teachers, to equip the saints for the work of ministry, for building up the body of Christ, until we all attain to the unity of the faith</a:t>
            </a:r>
          </a:p>
          <a:p>
            <a:pPr algn="r"/>
            <a:r>
              <a:rPr lang="en-US" sz="4400" dirty="0">
                <a:latin typeface="Open Sans" panose="020B0606030504020204" pitchFamily="34" charset="0"/>
                <a:ea typeface="Open Sans" panose="020B0606030504020204" pitchFamily="34" charset="0"/>
                <a:cs typeface="Open Sans" panose="020B0606030504020204" pitchFamily="34" charset="0"/>
              </a:rPr>
              <a:t>Ephesians 4:11-13</a:t>
            </a:r>
          </a:p>
        </p:txBody>
      </p:sp>
      <p:sp>
        <p:nvSpPr>
          <p:cNvPr id="4" name="Freeform 6">
            <a:extLst>
              <a:ext uri="{FF2B5EF4-FFF2-40B4-BE49-F238E27FC236}">
                <a16:creationId xmlns:a16="http://schemas.microsoft.com/office/drawing/2014/main" id="{A0FE8ACB-DB1B-46F6-AAFE-FEA9AC26673E}"/>
              </a:ext>
            </a:extLst>
          </p:cNvPr>
          <p:cNvSpPr/>
          <p:nvPr/>
        </p:nvSpPr>
        <p:spPr>
          <a:xfrm>
            <a:off x="2245294" y="883658"/>
            <a:ext cx="1628274" cy="127000"/>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8">
            <a:extLst>
              <a:ext uri="{FF2B5EF4-FFF2-40B4-BE49-F238E27FC236}">
                <a16:creationId xmlns:a16="http://schemas.microsoft.com/office/drawing/2014/main" id="{B11D4FD1-F4CE-4923-AEDA-A1FF40796C07}"/>
              </a:ext>
            </a:extLst>
          </p:cNvPr>
          <p:cNvSpPr/>
          <p:nvPr/>
        </p:nvSpPr>
        <p:spPr>
          <a:xfrm>
            <a:off x="96159" y="2360360"/>
            <a:ext cx="3155041"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1">
            <a:extLst>
              <a:ext uri="{FF2B5EF4-FFF2-40B4-BE49-F238E27FC236}">
                <a16:creationId xmlns:a16="http://schemas.microsoft.com/office/drawing/2014/main" id="{10BBCE36-208D-4E26-929B-7C07258DCB00}"/>
              </a:ext>
            </a:extLst>
          </p:cNvPr>
          <p:cNvSpPr/>
          <p:nvPr/>
        </p:nvSpPr>
        <p:spPr>
          <a:xfrm flipV="1">
            <a:off x="3860868" y="5260166"/>
            <a:ext cx="1435032" cy="45719"/>
          </a:xfrm>
          <a:custGeom>
            <a:avLst/>
            <a:gdLst>
              <a:gd name="connsiteX0" fmla="*/ 0 w 5895474"/>
              <a:gd name="connsiteY0" fmla="*/ 120316 h 120316"/>
              <a:gd name="connsiteX1" fmla="*/ 385010 w 5895474"/>
              <a:gd name="connsiteY1" fmla="*/ 96253 h 120316"/>
              <a:gd name="connsiteX2" fmla="*/ 577516 w 5895474"/>
              <a:gd name="connsiteY2" fmla="*/ 72189 h 120316"/>
              <a:gd name="connsiteX3" fmla="*/ 3898232 w 5895474"/>
              <a:gd name="connsiteY3" fmla="*/ 24063 h 120316"/>
              <a:gd name="connsiteX4" fmla="*/ 4379495 w 5895474"/>
              <a:gd name="connsiteY4" fmla="*/ 0 h 120316"/>
              <a:gd name="connsiteX5" fmla="*/ 5727032 w 5895474"/>
              <a:gd name="connsiteY5" fmla="*/ 24063 h 120316"/>
              <a:gd name="connsiteX6" fmla="*/ 5895474 w 5895474"/>
              <a:gd name="connsiteY6" fmla="*/ 24063 h 12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5474" h="120316">
                <a:moveTo>
                  <a:pt x="0" y="120316"/>
                </a:moveTo>
                <a:cubicBezTo>
                  <a:pt x="128337" y="112295"/>
                  <a:pt x="256867" y="106932"/>
                  <a:pt x="385010" y="96253"/>
                </a:cubicBezTo>
                <a:cubicBezTo>
                  <a:pt x="449455" y="90883"/>
                  <a:pt x="512892" y="74583"/>
                  <a:pt x="577516" y="72189"/>
                </a:cubicBezTo>
                <a:cubicBezTo>
                  <a:pt x="1343759" y="43809"/>
                  <a:pt x="3471943" y="28697"/>
                  <a:pt x="3898232" y="24063"/>
                </a:cubicBezTo>
                <a:cubicBezTo>
                  <a:pt x="4058653" y="16042"/>
                  <a:pt x="4218874" y="0"/>
                  <a:pt x="4379495" y="0"/>
                </a:cubicBezTo>
                <a:cubicBezTo>
                  <a:pt x="4828746" y="0"/>
                  <a:pt x="5277838" y="16933"/>
                  <a:pt x="5727032" y="24063"/>
                </a:cubicBezTo>
                <a:cubicBezTo>
                  <a:pt x="5783172" y="24954"/>
                  <a:pt x="5839327" y="24063"/>
                  <a:pt x="5895474" y="24063"/>
                </a:cubicBezTo>
              </a:path>
            </a:pathLst>
          </a:custGeom>
          <a:noFill/>
          <a:ln w="762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5767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509</Words>
  <Application>Microsoft Office PowerPoint</Application>
  <PresentationFormat>On-screen Show (4:3)</PresentationFormat>
  <Paragraphs>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dc:creator>
  <cp:lastModifiedBy>Martinez ChurchofChrist</cp:lastModifiedBy>
  <cp:revision>40</cp:revision>
  <dcterms:created xsi:type="dcterms:W3CDTF">2020-05-02T18:33:32Z</dcterms:created>
  <dcterms:modified xsi:type="dcterms:W3CDTF">2020-05-03T12:37:40Z</dcterms:modified>
</cp:coreProperties>
</file>