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68" r:id="rId5"/>
    <p:sldId id="258" r:id="rId6"/>
    <p:sldId id="272" r:id="rId7"/>
    <p:sldId id="273" r:id="rId8"/>
    <p:sldId id="259" r:id="rId9"/>
    <p:sldId id="260" r:id="rId10"/>
    <p:sldId id="274" r:id="rId11"/>
    <p:sldId id="261" r:id="rId12"/>
    <p:sldId id="275" r:id="rId13"/>
    <p:sldId id="269" r:id="rId14"/>
    <p:sldId id="263" r:id="rId15"/>
    <p:sldId id="276" r:id="rId16"/>
    <p:sldId id="262" r:id="rId17"/>
    <p:sldId id="277" r:id="rId18"/>
    <p:sldId id="264" r:id="rId19"/>
    <p:sldId id="278" r:id="rId20"/>
    <p:sldId id="265" r:id="rId21"/>
    <p:sldId id="279" r:id="rId22"/>
    <p:sldId id="266" r:id="rId23"/>
    <p:sldId id="280" r:id="rId24"/>
    <p:sldId id="281" r:id="rId25"/>
    <p:sldId id="267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3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CC81-2A05-47B0-BD9B-DF5AFB3B3F39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19E1-EFBE-4400-A7A3-1FA82AD2E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CC81-2A05-47B0-BD9B-DF5AFB3B3F39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19E1-EFBE-4400-A7A3-1FA82AD2E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CC81-2A05-47B0-BD9B-DF5AFB3B3F39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19E1-EFBE-4400-A7A3-1FA82AD2E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CC81-2A05-47B0-BD9B-DF5AFB3B3F39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19E1-EFBE-4400-A7A3-1FA82AD2E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CC81-2A05-47B0-BD9B-DF5AFB3B3F39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19E1-EFBE-4400-A7A3-1FA82AD2E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CC81-2A05-47B0-BD9B-DF5AFB3B3F39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19E1-EFBE-4400-A7A3-1FA82AD2E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CC81-2A05-47B0-BD9B-DF5AFB3B3F39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19E1-EFBE-4400-A7A3-1FA82AD2E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CC81-2A05-47B0-BD9B-DF5AFB3B3F39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19E1-EFBE-4400-A7A3-1FA82AD2E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CC81-2A05-47B0-BD9B-DF5AFB3B3F39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19E1-EFBE-4400-A7A3-1FA82AD2E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CC81-2A05-47B0-BD9B-DF5AFB3B3F39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19E1-EFBE-4400-A7A3-1FA82AD2E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CC81-2A05-47B0-BD9B-DF5AFB3B3F39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19E1-EFBE-4400-A7A3-1FA82AD2E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BCC81-2A05-47B0-BD9B-DF5AFB3B3F39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B19E1-EFBE-4400-A7A3-1FA82AD2EF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ebalwil\Downloads\paper-1074136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7400" y="-381000"/>
            <a:ext cx="12192000" cy="87249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1752600"/>
            <a:ext cx="8610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 My Bible Accurate?</a:t>
            </a:r>
            <a:endParaRPr lang="en-US" sz="115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ownloads\Samaritan_Pentateuch_(detai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623" y="1143000"/>
            <a:ext cx="7735577" cy="472440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152400" y="76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Samaritan Pentateuch</a:t>
            </a:r>
          </a:p>
        </p:txBody>
      </p:sp>
      <p:sp>
        <p:nvSpPr>
          <p:cNvPr id="70" name="Rectangle 69"/>
          <p:cNvSpPr/>
          <p:nvPr/>
        </p:nvSpPr>
        <p:spPr>
          <a:xfrm>
            <a:off x="0" y="3810000"/>
            <a:ext cx="9144000" cy="304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228600" y="5638800"/>
            <a:ext cx="86106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2400" y="6019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1600 B.C.</a:t>
            </a:r>
            <a:endParaRPr lang="en-US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7010400" y="6019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AD 2019</a:t>
            </a:r>
            <a:endParaRPr lang="en-US" sz="3200" dirty="0"/>
          </a:p>
        </p:txBody>
      </p:sp>
      <p:sp>
        <p:nvSpPr>
          <p:cNvPr id="54" name="TextBox 53"/>
          <p:cNvSpPr txBox="1"/>
          <p:nvPr/>
        </p:nvSpPr>
        <p:spPr>
          <a:xfrm>
            <a:off x="2590800" y="6019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450 B.C.</a:t>
            </a:r>
            <a:endParaRPr lang="en-US" sz="3200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304800" y="54102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048000" y="54102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8763000" y="54102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28600" y="4648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Genesis</a:t>
            </a:r>
            <a:endParaRPr lang="en-US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2133600" y="4648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Malachi</a:t>
            </a:r>
            <a:endParaRPr lang="en-US" sz="3200" dirty="0"/>
          </a:p>
        </p:txBody>
      </p:sp>
      <p:grpSp>
        <p:nvGrpSpPr>
          <p:cNvPr id="2" name="Group 60"/>
          <p:cNvGrpSpPr/>
          <p:nvPr/>
        </p:nvGrpSpPr>
        <p:grpSpPr>
          <a:xfrm>
            <a:off x="-8305800" y="-990600"/>
            <a:ext cx="8458200" cy="3810000"/>
            <a:chOff x="1066800" y="2590800"/>
            <a:chExt cx="8534400" cy="3810000"/>
          </a:xfrm>
        </p:grpSpPr>
        <p:sp>
          <p:nvSpPr>
            <p:cNvPr id="62" name="Rectangle 61"/>
            <p:cNvSpPr/>
            <p:nvPr/>
          </p:nvSpPr>
          <p:spPr>
            <a:xfrm>
              <a:off x="47244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860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1628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66800" y="2590800"/>
              <a:ext cx="1219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87011" y="5867400"/>
              <a:ext cx="5465011" cy="53340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7" name="Straight Connector 66"/>
          <p:cNvCxnSpPr/>
          <p:nvPr/>
        </p:nvCxnSpPr>
        <p:spPr>
          <a:xfrm flipV="1">
            <a:off x="3962400" y="5410200"/>
            <a:ext cx="0" cy="6096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810000" y="4876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0</a:t>
            </a:r>
            <a:endParaRPr lang="en-US" sz="3200" dirty="0"/>
          </a:p>
        </p:txBody>
      </p:sp>
      <p:sp>
        <p:nvSpPr>
          <p:cNvPr id="69" name="TextBox 68"/>
          <p:cNvSpPr txBox="1"/>
          <p:nvPr/>
        </p:nvSpPr>
        <p:spPr>
          <a:xfrm>
            <a:off x="3886200" y="5562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100</a:t>
            </a:r>
            <a:endParaRPr lang="en-US" sz="3200" dirty="0"/>
          </a:p>
        </p:txBody>
      </p:sp>
      <p:sp>
        <p:nvSpPr>
          <p:cNvPr id="35" name="Down Arrow 34"/>
          <p:cNvSpPr/>
          <p:nvPr/>
        </p:nvSpPr>
        <p:spPr>
          <a:xfrm>
            <a:off x="6096000" y="4572000"/>
            <a:ext cx="685800" cy="990600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3886200" y="4495800"/>
            <a:ext cx="685800" cy="990600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486400" y="3886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Mas</a:t>
            </a:r>
            <a:r>
              <a:rPr lang="en-US" sz="3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US" sz="3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800600" y="4495800"/>
            <a:ext cx="685800" cy="990600"/>
          </a:xfrm>
          <a:prstGeom prst="downArrow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62600" y="5638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1000</a:t>
            </a:r>
            <a:endParaRPr lang="en-US" sz="3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67200" y="5638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300</a:t>
            </a:r>
            <a:endParaRPr lang="en-US" sz="3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0600" y="3886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Sep</a:t>
            </a:r>
            <a:endParaRPr lang="en-US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810000" y="3886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Sam</a:t>
            </a:r>
            <a:endParaRPr lang="en-US" sz="3200" dirty="0"/>
          </a:p>
        </p:txBody>
      </p:sp>
      <p:sp>
        <p:nvSpPr>
          <p:cNvPr id="31" name="Down Arrow 30"/>
          <p:cNvSpPr/>
          <p:nvPr/>
        </p:nvSpPr>
        <p:spPr>
          <a:xfrm>
            <a:off x="3048000" y="4572000"/>
            <a:ext cx="685800" cy="990600"/>
          </a:xfrm>
          <a:prstGeom prst="downArrow">
            <a:avLst/>
          </a:prstGeom>
          <a:solidFill>
            <a:srgbClr val="00B0F0"/>
          </a:solidFill>
          <a:ln w="57150">
            <a:solidFill>
              <a:schemeClr val="accent5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209800" y="3962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300-200</a:t>
            </a:r>
            <a:endParaRPr lang="en-US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balwil\Downloads\Psalms_Sc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294" y="1143000"/>
            <a:ext cx="9201294" cy="4333875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152400" y="76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Dead Sea Scrolls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balwil\Downloads\Psalms_Sc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294" y="1143000"/>
            <a:ext cx="9201294" cy="4333875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152400" y="76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Dead Sea Scrolls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0" y="3810000"/>
            <a:ext cx="9144000" cy="304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228600" y="5638800"/>
            <a:ext cx="86106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2400" y="6019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1600 B.C.</a:t>
            </a:r>
            <a:endParaRPr lang="en-US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7010400" y="6019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AD 2019</a:t>
            </a:r>
            <a:endParaRPr lang="en-US" sz="3200" dirty="0"/>
          </a:p>
        </p:txBody>
      </p:sp>
      <p:sp>
        <p:nvSpPr>
          <p:cNvPr id="54" name="TextBox 53"/>
          <p:cNvSpPr txBox="1"/>
          <p:nvPr/>
        </p:nvSpPr>
        <p:spPr>
          <a:xfrm>
            <a:off x="2133600" y="62732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450 B.C.</a:t>
            </a:r>
            <a:endParaRPr lang="en-US" sz="3200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304800" y="54102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048000" y="54102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8763000" y="54102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28600" y="4648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Genesis</a:t>
            </a:r>
            <a:endParaRPr lang="en-US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2133600" y="4648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Malachi</a:t>
            </a:r>
            <a:endParaRPr lang="en-US" sz="3200" dirty="0"/>
          </a:p>
        </p:txBody>
      </p:sp>
      <p:grpSp>
        <p:nvGrpSpPr>
          <p:cNvPr id="2" name="Group 60"/>
          <p:cNvGrpSpPr/>
          <p:nvPr/>
        </p:nvGrpSpPr>
        <p:grpSpPr>
          <a:xfrm>
            <a:off x="-8305800" y="-990600"/>
            <a:ext cx="8458200" cy="3810000"/>
            <a:chOff x="1066800" y="2590800"/>
            <a:chExt cx="8534400" cy="3810000"/>
          </a:xfrm>
        </p:grpSpPr>
        <p:sp>
          <p:nvSpPr>
            <p:cNvPr id="62" name="Rectangle 61"/>
            <p:cNvSpPr/>
            <p:nvPr/>
          </p:nvSpPr>
          <p:spPr>
            <a:xfrm>
              <a:off x="47244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860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1628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66800" y="2590800"/>
              <a:ext cx="1219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87011" y="5867400"/>
              <a:ext cx="5465011" cy="53340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7" name="Straight Connector 66"/>
          <p:cNvCxnSpPr/>
          <p:nvPr/>
        </p:nvCxnSpPr>
        <p:spPr>
          <a:xfrm flipV="1">
            <a:off x="3962400" y="5410200"/>
            <a:ext cx="0" cy="6096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810000" y="4876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0</a:t>
            </a:r>
            <a:endParaRPr lang="en-US" sz="3200" dirty="0"/>
          </a:p>
        </p:txBody>
      </p:sp>
      <p:sp>
        <p:nvSpPr>
          <p:cNvPr id="69" name="TextBox 68"/>
          <p:cNvSpPr txBox="1"/>
          <p:nvPr/>
        </p:nvSpPr>
        <p:spPr>
          <a:xfrm>
            <a:off x="3886200" y="5562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100</a:t>
            </a:r>
            <a:endParaRPr lang="en-US" sz="3200" dirty="0"/>
          </a:p>
        </p:txBody>
      </p:sp>
      <p:sp>
        <p:nvSpPr>
          <p:cNvPr id="35" name="Down Arrow 34"/>
          <p:cNvSpPr/>
          <p:nvPr/>
        </p:nvSpPr>
        <p:spPr>
          <a:xfrm>
            <a:off x="6096000" y="4572000"/>
            <a:ext cx="685800" cy="990600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3886200" y="4495800"/>
            <a:ext cx="685800" cy="990600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486400" y="3886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Mas</a:t>
            </a:r>
            <a:r>
              <a:rPr lang="en-US" sz="3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US" sz="3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800600" y="4495800"/>
            <a:ext cx="685800" cy="990600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62600" y="5638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1000</a:t>
            </a:r>
            <a:endParaRPr lang="en-US" sz="3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67200" y="5638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300</a:t>
            </a:r>
            <a:endParaRPr lang="en-US" sz="3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0600" y="3886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Sep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3886200" y="3886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Sam</a:t>
            </a:r>
            <a:endParaRPr lang="en-US" sz="3200" dirty="0"/>
          </a:p>
        </p:txBody>
      </p:sp>
      <p:sp>
        <p:nvSpPr>
          <p:cNvPr id="33" name="Down Arrow 32"/>
          <p:cNvSpPr/>
          <p:nvPr/>
        </p:nvSpPr>
        <p:spPr>
          <a:xfrm>
            <a:off x="3124200" y="4495800"/>
            <a:ext cx="685800" cy="990600"/>
          </a:xfrm>
          <a:prstGeom prst="downArrow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133600" y="3886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Dead Sea</a:t>
            </a:r>
            <a:endParaRPr lang="en-US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005786" y="5943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300BC – AD50</a:t>
            </a:r>
            <a:endParaRPr lang="en-US" sz="32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ebalwil\Downloads\paper-1074136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7400" y="-381000"/>
            <a:ext cx="12192000" cy="87249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169855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New Testament Manuscripts</a:t>
            </a:r>
            <a:endParaRPr lang="en-US" sz="8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ebalwil\Downloads\Papyrus_37_-_ver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05841"/>
            <a:ext cx="3657600" cy="5852159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152400" y="76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Papyrus Manuscripts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ebalwil\Downloads\Papyrus_37_-_ver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05841"/>
            <a:ext cx="3657600" cy="5852159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152400" y="76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Papyrus Manuscripts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0" y="3810000"/>
            <a:ext cx="9144000" cy="304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381000" y="5334000"/>
            <a:ext cx="86106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4800" y="5715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100</a:t>
            </a:r>
            <a:endParaRPr lang="en-US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7162800" y="5715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AD 2019</a:t>
            </a:r>
            <a:endParaRPr lang="en-US" sz="3200" dirty="0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457200" y="51054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62000" y="51054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8915400" y="51054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52400" y="4572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 1</a:t>
            </a:r>
            <a:endParaRPr lang="en-US" sz="3200" dirty="0"/>
          </a:p>
        </p:txBody>
      </p:sp>
      <p:sp>
        <p:nvSpPr>
          <p:cNvPr id="76" name="Down Arrow 75"/>
          <p:cNvSpPr/>
          <p:nvPr/>
        </p:nvSpPr>
        <p:spPr>
          <a:xfrm>
            <a:off x="1066800" y="4267200"/>
            <a:ext cx="685800" cy="990600"/>
          </a:xfrm>
          <a:prstGeom prst="downArrow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762000" y="5334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120 – 300</a:t>
            </a:r>
            <a:endParaRPr lang="en-US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ebalwil\Downloads\Rylands_papy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5791200" cy="548873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152400" y="76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John Fragment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ebalwil\Downloads\Rylands_papy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5791200" cy="548873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152400" y="76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John Fragment</a:t>
            </a:r>
          </a:p>
        </p:txBody>
      </p:sp>
      <p:sp>
        <p:nvSpPr>
          <p:cNvPr id="70" name="Rectangle 69"/>
          <p:cNvSpPr/>
          <p:nvPr/>
        </p:nvSpPr>
        <p:spPr>
          <a:xfrm>
            <a:off x="0" y="3810000"/>
            <a:ext cx="9144000" cy="304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381000" y="5334000"/>
            <a:ext cx="86106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4800" y="5715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100</a:t>
            </a:r>
            <a:endParaRPr lang="en-US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7162800" y="5715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AD 2019</a:t>
            </a:r>
            <a:endParaRPr lang="en-US" sz="3200" dirty="0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457200" y="51054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62000" y="51054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8915400" y="51054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6200" y="4572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 1</a:t>
            </a:r>
            <a:endParaRPr lang="en-US" sz="3200" dirty="0"/>
          </a:p>
        </p:txBody>
      </p:sp>
      <p:sp>
        <p:nvSpPr>
          <p:cNvPr id="76" name="Down Arrow 75"/>
          <p:cNvSpPr/>
          <p:nvPr/>
        </p:nvSpPr>
        <p:spPr>
          <a:xfrm>
            <a:off x="1066800" y="4267200"/>
            <a:ext cx="685800" cy="990600"/>
          </a:xfrm>
          <a:prstGeom prst="downArrow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762000" y="5334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~120</a:t>
            </a:r>
            <a:endParaRPr lang="en-US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ebalwil\Downloads\Codex_Sinaiticus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9" y="1143000"/>
            <a:ext cx="5978781" cy="350520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152400" y="76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Uncial Manuscripts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ebalwil\Downloads\Codex_Sinaiticus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9" y="1143000"/>
            <a:ext cx="5978781" cy="350520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152400" y="76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Uncial Manuscripts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0" y="3810000"/>
            <a:ext cx="9144000" cy="304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0"/>
          <p:cNvGrpSpPr/>
          <p:nvPr/>
        </p:nvGrpSpPr>
        <p:grpSpPr>
          <a:xfrm>
            <a:off x="-8305800" y="-990600"/>
            <a:ext cx="8458200" cy="3810000"/>
            <a:chOff x="1066800" y="2590800"/>
            <a:chExt cx="8534400" cy="3810000"/>
          </a:xfrm>
        </p:grpSpPr>
        <p:sp>
          <p:nvSpPr>
            <p:cNvPr id="62" name="Rectangle 61"/>
            <p:cNvSpPr/>
            <p:nvPr/>
          </p:nvSpPr>
          <p:spPr>
            <a:xfrm>
              <a:off x="47244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860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1628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66800" y="2590800"/>
              <a:ext cx="1219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87011" y="5867400"/>
              <a:ext cx="5465011" cy="53340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381000" y="5334000"/>
            <a:ext cx="86106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4800" y="5715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100</a:t>
            </a:r>
            <a:endParaRPr lang="en-US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7162800" y="5715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AD 2019</a:t>
            </a:r>
            <a:endParaRPr lang="en-US" sz="3200" dirty="0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457200" y="51054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62000" y="51054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8915400" y="51054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6200" y="4572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 1</a:t>
            </a:r>
            <a:endParaRPr lang="en-US" sz="3200" dirty="0"/>
          </a:p>
        </p:txBody>
      </p:sp>
      <p:sp>
        <p:nvSpPr>
          <p:cNvPr id="76" name="Down Arrow 75"/>
          <p:cNvSpPr/>
          <p:nvPr/>
        </p:nvSpPr>
        <p:spPr>
          <a:xfrm>
            <a:off x="1066800" y="4267200"/>
            <a:ext cx="685800" cy="990600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762000" y="5334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~120</a:t>
            </a:r>
            <a:endParaRPr lang="en-US" sz="3200" dirty="0"/>
          </a:p>
        </p:txBody>
      </p:sp>
      <p:sp>
        <p:nvSpPr>
          <p:cNvPr id="22" name="Down Arrow 21"/>
          <p:cNvSpPr/>
          <p:nvPr/>
        </p:nvSpPr>
        <p:spPr>
          <a:xfrm>
            <a:off x="2286000" y="4267200"/>
            <a:ext cx="685800" cy="990600"/>
          </a:xfrm>
          <a:prstGeom prst="downArrow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828800" y="53588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300-800</a:t>
            </a:r>
            <a:endParaRPr lang="en-US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4800600"/>
            <a:ext cx="86106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181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1600 B.C.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5181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AD 2019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5181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450 B.C.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04800" y="45720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48000" y="45720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763000" y="45720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3810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Genesis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2133600" y="3810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Malachi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 rot="20917811">
            <a:off x="4618684" y="3561982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2500 years!</a:t>
            </a:r>
            <a:endParaRPr lang="en-US" sz="4400" dirty="0"/>
          </a:p>
        </p:txBody>
      </p:sp>
      <p:sp>
        <p:nvSpPr>
          <p:cNvPr id="25" name="Rectangle 24"/>
          <p:cNvSpPr/>
          <p:nvPr/>
        </p:nvSpPr>
        <p:spPr>
          <a:xfrm>
            <a:off x="3124200" y="4572000"/>
            <a:ext cx="5486400" cy="53340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4800" y="8382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Old Testament</a:t>
            </a:r>
            <a:endParaRPr lang="en-US" sz="7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ebalwil\Desktop\ancienttext-768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315200" cy="548640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152400" y="76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References</a:t>
            </a:r>
          </a:p>
        </p:txBody>
      </p:sp>
      <p:grpSp>
        <p:nvGrpSpPr>
          <p:cNvPr id="2" name="Group 60"/>
          <p:cNvGrpSpPr/>
          <p:nvPr/>
        </p:nvGrpSpPr>
        <p:grpSpPr>
          <a:xfrm>
            <a:off x="-8305800" y="-990600"/>
            <a:ext cx="8458200" cy="3810000"/>
            <a:chOff x="1066800" y="2590800"/>
            <a:chExt cx="8534400" cy="3810000"/>
          </a:xfrm>
        </p:grpSpPr>
        <p:sp>
          <p:nvSpPr>
            <p:cNvPr id="62" name="Rectangle 61"/>
            <p:cNvSpPr/>
            <p:nvPr/>
          </p:nvSpPr>
          <p:spPr>
            <a:xfrm>
              <a:off x="47244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860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1628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66800" y="2590800"/>
              <a:ext cx="1219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87011" y="5867400"/>
              <a:ext cx="5465011" cy="53340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ebalwil\Desktop\ancienttext-768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315200" cy="548640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152400" y="76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References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0" y="3810000"/>
            <a:ext cx="9144000" cy="304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0"/>
          <p:cNvGrpSpPr/>
          <p:nvPr/>
        </p:nvGrpSpPr>
        <p:grpSpPr>
          <a:xfrm>
            <a:off x="-8305800" y="-990600"/>
            <a:ext cx="8458200" cy="3810000"/>
            <a:chOff x="1066800" y="2590800"/>
            <a:chExt cx="8534400" cy="3810000"/>
          </a:xfrm>
        </p:grpSpPr>
        <p:sp>
          <p:nvSpPr>
            <p:cNvPr id="62" name="Rectangle 61"/>
            <p:cNvSpPr/>
            <p:nvPr/>
          </p:nvSpPr>
          <p:spPr>
            <a:xfrm>
              <a:off x="47244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860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1628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66800" y="2590800"/>
              <a:ext cx="1219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87011" y="5867400"/>
              <a:ext cx="5465011" cy="53340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381000" y="5334000"/>
            <a:ext cx="86106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4800" y="5715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100</a:t>
            </a:r>
            <a:endParaRPr lang="en-US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7162800" y="5715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AD 2019</a:t>
            </a:r>
            <a:endParaRPr lang="en-US" sz="3200" dirty="0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457200" y="51054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62000" y="51054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8915400" y="51054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6200" y="4572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 1</a:t>
            </a:r>
            <a:endParaRPr lang="en-US" sz="3200" dirty="0"/>
          </a:p>
        </p:txBody>
      </p:sp>
      <p:sp>
        <p:nvSpPr>
          <p:cNvPr id="76" name="Down Arrow 75"/>
          <p:cNvSpPr/>
          <p:nvPr/>
        </p:nvSpPr>
        <p:spPr>
          <a:xfrm>
            <a:off x="1066800" y="4267200"/>
            <a:ext cx="685800" cy="990600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762000" y="5334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~120</a:t>
            </a:r>
            <a:endParaRPr lang="en-US" sz="3200" dirty="0"/>
          </a:p>
        </p:txBody>
      </p:sp>
      <p:sp>
        <p:nvSpPr>
          <p:cNvPr id="22" name="Down Arrow 21"/>
          <p:cNvSpPr/>
          <p:nvPr/>
        </p:nvSpPr>
        <p:spPr>
          <a:xfrm>
            <a:off x="2286000" y="4267200"/>
            <a:ext cx="685800" cy="990600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828800" y="53588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300-800</a:t>
            </a:r>
            <a:endParaRPr lang="en-US" sz="3200" dirty="0"/>
          </a:p>
        </p:txBody>
      </p:sp>
      <p:sp>
        <p:nvSpPr>
          <p:cNvPr id="24" name="Down Arrow 23"/>
          <p:cNvSpPr/>
          <p:nvPr/>
        </p:nvSpPr>
        <p:spPr>
          <a:xfrm>
            <a:off x="1600200" y="4267200"/>
            <a:ext cx="685800" cy="990600"/>
          </a:xfrm>
          <a:prstGeom prst="downArrow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43000" y="5791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100-300</a:t>
            </a:r>
            <a:endParaRPr lang="en-US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52400" y="76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Lectionaries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52400" y="76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Lectionaries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0" y="3810000"/>
            <a:ext cx="9144000" cy="304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0"/>
          <p:cNvGrpSpPr/>
          <p:nvPr/>
        </p:nvGrpSpPr>
        <p:grpSpPr>
          <a:xfrm>
            <a:off x="-8305800" y="-990600"/>
            <a:ext cx="8458200" cy="3810000"/>
            <a:chOff x="1066800" y="2590800"/>
            <a:chExt cx="8534400" cy="3810000"/>
          </a:xfrm>
        </p:grpSpPr>
        <p:sp>
          <p:nvSpPr>
            <p:cNvPr id="62" name="Rectangle 61"/>
            <p:cNvSpPr/>
            <p:nvPr/>
          </p:nvSpPr>
          <p:spPr>
            <a:xfrm>
              <a:off x="47244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860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1628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66800" y="2590800"/>
              <a:ext cx="1219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87011" y="5867400"/>
              <a:ext cx="5465011" cy="53340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381000" y="5334000"/>
            <a:ext cx="86106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4800" y="5715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100</a:t>
            </a:r>
            <a:endParaRPr lang="en-US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7162800" y="5715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AD 2019</a:t>
            </a:r>
            <a:endParaRPr lang="en-US" sz="3200" dirty="0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457200" y="51054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62000" y="51054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8915400" y="51054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6200" y="4572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 1</a:t>
            </a:r>
            <a:endParaRPr lang="en-US" sz="3200" dirty="0"/>
          </a:p>
        </p:txBody>
      </p:sp>
      <p:sp>
        <p:nvSpPr>
          <p:cNvPr id="76" name="Down Arrow 75"/>
          <p:cNvSpPr/>
          <p:nvPr/>
        </p:nvSpPr>
        <p:spPr>
          <a:xfrm>
            <a:off x="1066800" y="4267200"/>
            <a:ext cx="685800" cy="990600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762000" y="5334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~120</a:t>
            </a:r>
            <a:endParaRPr lang="en-US" sz="3200" dirty="0"/>
          </a:p>
        </p:txBody>
      </p:sp>
      <p:sp>
        <p:nvSpPr>
          <p:cNvPr id="22" name="Down Arrow 21"/>
          <p:cNvSpPr/>
          <p:nvPr/>
        </p:nvSpPr>
        <p:spPr>
          <a:xfrm>
            <a:off x="2286000" y="4267200"/>
            <a:ext cx="685800" cy="990600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828800" y="53588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300-800</a:t>
            </a:r>
            <a:endParaRPr lang="en-US" sz="3200" dirty="0"/>
          </a:p>
        </p:txBody>
      </p:sp>
      <p:sp>
        <p:nvSpPr>
          <p:cNvPr id="24" name="Down Arrow 23"/>
          <p:cNvSpPr/>
          <p:nvPr/>
        </p:nvSpPr>
        <p:spPr>
          <a:xfrm>
            <a:off x="1600200" y="4267200"/>
            <a:ext cx="685800" cy="990600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43000" y="5791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100-300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590800" y="5715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600-1100</a:t>
            </a:r>
            <a:endParaRPr lang="en-US" sz="3200" b="1" dirty="0"/>
          </a:p>
        </p:txBody>
      </p:sp>
      <p:sp>
        <p:nvSpPr>
          <p:cNvPr id="27" name="Down Arrow 26"/>
          <p:cNvSpPr/>
          <p:nvPr/>
        </p:nvSpPr>
        <p:spPr>
          <a:xfrm>
            <a:off x="3276600" y="4267200"/>
            <a:ext cx="685800" cy="990600"/>
          </a:xfrm>
          <a:prstGeom prst="downArrow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52400" y="76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Lectionaries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:\Users\rebalwil\Desktop\tree_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4008329"/>
          </a:xfrm>
          <a:prstGeom prst="rect">
            <a:avLst/>
          </a:prstGeom>
          <a:noFill/>
        </p:spPr>
      </p:pic>
      <p:sp>
        <p:nvSpPr>
          <p:cNvPr id="35" name="Oval 34"/>
          <p:cNvSpPr/>
          <p:nvPr/>
        </p:nvSpPr>
        <p:spPr>
          <a:xfrm>
            <a:off x="1295400" y="32766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886200" y="26670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943600" y="22098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32766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410200" y="38100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85800" y="4343400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438400" y="4419600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57600" y="4876800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495800" y="3810000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001000" y="3886200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934200" y="4876800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52400" y="76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Lectionaries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33400" y="5105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NT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2514600" y="5105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 50-100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4724400" y="49530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114 Fragment</a:t>
            </a:r>
          </a:p>
          <a:p>
            <a:r>
              <a:rPr lang="en-US" sz="2400" dirty="0" smtClean="0"/>
              <a:t>200 Books</a:t>
            </a:r>
          </a:p>
          <a:p>
            <a:r>
              <a:rPr lang="en-US" sz="2400" dirty="0" smtClean="0"/>
              <a:t>250 Most of NT</a:t>
            </a:r>
          </a:p>
          <a:p>
            <a:r>
              <a:rPr lang="en-US" sz="2400" dirty="0" smtClean="0"/>
              <a:t>325 Complete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7086600" y="4953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5800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533400" y="4114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Plato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2514600" y="4114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400 BC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4724400" y="4114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1,300 years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086600" y="4114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7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533400" y="3200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Caesar’s Gaelic Wars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2514600" y="3200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100-44BC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4724400" y="3200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1,000 years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086600" y="3200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533400" y="2133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Livy’s History of Rome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2514600" y="2133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59 BC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4724400" y="2133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1,350 years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7086600" y="19050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 partial &amp; 19 copies</a:t>
            </a:r>
            <a:endParaRPr lang="en-US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7086600" y="990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# copies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4724400" y="990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Gap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2438400" y="990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Date written</a:t>
            </a:r>
            <a:endParaRPr lang="en-US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533400" y="990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Book</a:t>
            </a:r>
            <a:endParaRPr lang="en-US" sz="3200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2362200" y="914400"/>
            <a:ext cx="0" cy="5562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724400" y="914400"/>
            <a:ext cx="0" cy="5562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934200" y="914400"/>
            <a:ext cx="0" cy="5562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1000" y="1752600"/>
            <a:ext cx="85344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81000" y="3048000"/>
            <a:ext cx="85344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04800" y="4114800"/>
            <a:ext cx="85344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04800" y="4876800"/>
            <a:ext cx="85344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alwil\Desktop\Bible Translation Ch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4800600"/>
            <a:ext cx="86106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5105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A.D. 100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5181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AD 2019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04800" y="45720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09600" y="45720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763000" y="45720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" y="3429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NT written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 rot="20917811">
            <a:off x="2768065" y="3476364"/>
            <a:ext cx="5195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Almost 2000 years!</a:t>
            </a:r>
            <a:endParaRPr lang="en-US" sz="4400" dirty="0"/>
          </a:p>
        </p:txBody>
      </p:sp>
      <p:sp>
        <p:nvSpPr>
          <p:cNvPr id="49" name="TextBox 48"/>
          <p:cNvSpPr txBox="1"/>
          <p:nvPr/>
        </p:nvSpPr>
        <p:spPr>
          <a:xfrm>
            <a:off x="0" y="4038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 1</a:t>
            </a:r>
            <a:endParaRPr lang="en-US" sz="3200" dirty="0"/>
          </a:p>
        </p:txBody>
      </p:sp>
      <p:sp>
        <p:nvSpPr>
          <p:cNvPr id="50" name="Rectangle 49"/>
          <p:cNvSpPr/>
          <p:nvPr/>
        </p:nvSpPr>
        <p:spPr>
          <a:xfrm>
            <a:off x="762000" y="4572000"/>
            <a:ext cx="7924800" cy="53340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04800" y="8382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New Testament</a:t>
            </a:r>
            <a:endParaRPr lang="en-US" sz="7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ebalwil\Downloads\paper-1074136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7400" y="-381000"/>
            <a:ext cx="12192000" cy="87249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169855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Old Testament Manuscripts</a:t>
            </a:r>
            <a:endParaRPr lang="en-US" sz="8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Downloads\Aleppo_Codex_(Deu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4343400" cy="5276162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152400" y="76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Masoretic</a:t>
            </a:r>
            <a:r>
              <a:rPr lang="en-US" sz="48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Text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Downloads\Aleppo_Codex_(Deu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4343400" cy="5276162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152400" y="76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Masoretic</a:t>
            </a:r>
            <a:r>
              <a:rPr lang="en-US" sz="48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Text</a:t>
            </a:r>
          </a:p>
        </p:txBody>
      </p:sp>
      <p:sp>
        <p:nvSpPr>
          <p:cNvPr id="70" name="Rectangle 69"/>
          <p:cNvSpPr/>
          <p:nvPr/>
        </p:nvSpPr>
        <p:spPr>
          <a:xfrm>
            <a:off x="0" y="3810000"/>
            <a:ext cx="9144000" cy="304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228600" y="5638800"/>
            <a:ext cx="86106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2400" y="6019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1600 B.C.</a:t>
            </a:r>
            <a:endParaRPr lang="en-US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7010400" y="6019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AD 2019</a:t>
            </a:r>
            <a:endParaRPr lang="en-US" sz="3200" dirty="0"/>
          </a:p>
        </p:txBody>
      </p:sp>
      <p:sp>
        <p:nvSpPr>
          <p:cNvPr id="54" name="TextBox 53"/>
          <p:cNvSpPr txBox="1"/>
          <p:nvPr/>
        </p:nvSpPr>
        <p:spPr>
          <a:xfrm>
            <a:off x="2590800" y="6019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450 B.C.</a:t>
            </a:r>
            <a:endParaRPr lang="en-US" sz="3200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304800" y="54102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048000" y="54102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8763000" y="54102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28600" y="4648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Genesis</a:t>
            </a:r>
            <a:endParaRPr lang="en-US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2133600" y="4648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Malachi</a:t>
            </a:r>
            <a:endParaRPr lang="en-US" sz="3200" dirty="0"/>
          </a:p>
        </p:txBody>
      </p:sp>
      <p:sp>
        <p:nvSpPr>
          <p:cNvPr id="60" name="Down Arrow 59"/>
          <p:cNvSpPr/>
          <p:nvPr/>
        </p:nvSpPr>
        <p:spPr>
          <a:xfrm>
            <a:off x="6096000" y="4572000"/>
            <a:ext cx="685800" cy="990600"/>
          </a:xfrm>
          <a:prstGeom prst="downArrow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3962400" y="5410200"/>
            <a:ext cx="0" cy="6096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810000" y="4876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0</a:t>
            </a:r>
            <a:endParaRPr lang="en-US" sz="3200" dirty="0"/>
          </a:p>
        </p:txBody>
      </p:sp>
      <p:sp>
        <p:nvSpPr>
          <p:cNvPr id="69" name="TextBox 68"/>
          <p:cNvSpPr txBox="1"/>
          <p:nvPr/>
        </p:nvSpPr>
        <p:spPr>
          <a:xfrm>
            <a:off x="5867400" y="3886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1000 A.D.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ownloads\Samaritan_Pentateuch_(detai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623" y="1143000"/>
            <a:ext cx="7735577" cy="472440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152400" y="76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Samaritan Pentateuch</a:t>
            </a:r>
          </a:p>
        </p:txBody>
      </p:sp>
      <p:grpSp>
        <p:nvGrpSpPr>
          <p:cNvPr id="2" name="Group 60"/>
          <p:cNvGrpSpPr/>
          <p:nvPr/>
        </p:nvGrpSpPr>
        <p:grpSpPr>
          <a:xfrm>
            <a:off x="-8305800" y="-990600"/>
            <a:ext cx="8458200" cy="3810000"/>
            <a:chOff x="1066800" y="2590800"/>
            <a:chExt cx="8534400" cy="3810000"/>
          </a:xfrm>
        </p:grpSpPr>
        <p:sp>
          <p:nvSpPr>
            <p:cNvPr id="62" name="Rectangle 61"/>
            <p:cNvSpPr/>
            <p:nvPr/>
          </p:nvSpPr>
          <p:spPr>
            <a:xfrm>
              <a:off x="47244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860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1628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66800" y="2590800"/>
              <a:ext cx="1219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87011" y="5867400"/>
              <a:ext cx="5465011" cy="53340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ownloads\Samaritan_Pentateuch_(detai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623" y="1143000"/>
            <a:ext cx="7735577" cy="472440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152400" y="76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Samaritan Pentateuch</a:t>
            </a:r>
          </a:p>
        </p:txBody>
      </p:sp>
      <p:sp>
        <p:nvSpPr>
          <p:cNvPr id="70" name="Rectangle 69"/>
          <p:cNvSpPr/>
          <p:nvPr/>
        </p:nvSpPr>
        <p:spPr>
          <a:xfrm>
            <a:off x="0" y="3810000"/>
            <a:ext cx="9144000" cy="304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228600" y="5638800"/>
            <a:ext cx="86106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2400" y="6019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1600 B.C.</a:t>
            </a:r>
            <a:endParaRPr lang="en-US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7010400" y="6019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AD 2019</a:t>
            </a:r>
            <a:endParaRPr lang="en-US" sz="3200" dirty="0"/>
          </a:p>
        </p:txBody>
      </p:sp>
      <p:sp>
        <p:nvSpPr>
          <p:cNvPr id="54" name="TextBox 53"/>
          <p:cNvSpPr txBox="1"/>
          <p:nvPr/>
        </p:nvSpPr>
        <p:spPr>
          <a:xfrm>
            <a:off x="2590800" y="6019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450 B.C.</a:t>
            </a:r>
            <a:endParaRPr lang="en-US" sz="3200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304800" y="54102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048000" y="54102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8763000" y="5410200"/>
            <a:ext cx="0" cy="6096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28600" y="4648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Genesis</a:t>
            </a:r>
            <a:endParaRPr lang="en-US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2133600" y="4648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Malachi</a:t>
            </a:r>
            <a:endParaRPr lang="en-US" sz="3200" dirty="0"/>
          </a:p>
        </p:txBody>
      </p:sp>
      <p:grpSp>
        <p:nvGrpSpPr>
          <p:cNvPr id="2" name="Group 60"/>
          <p:cNvGrpSpPr/>
          <p:nvPr/>
        </p:nvGrpSpPr>
        <p:grpSpPr>
          <a:xfrm>
            <a:off x="-8305800" y="-990600"/>
            <a:ext cx="8458200" cy="3810000"/>
            <a:chOff x="1066800" y="2590800"/>
            <a:chExt cx="8534400" cy="3810000"/>
          </a:xfrm>
        </p:grpSpPr>
        <p:sp>
          <p:nvSpPr>
            <p:cNvPr id="62" name="Rectangle 61"/>
            <p:cNvSpPr/>
            <p:nvPr/>
          </p:nvSpPr>
          <p:spPr>
            <a:xfrm>
              <a:off x="47244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860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1628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66800" y="2590800"/>
              <a:ext cx="1219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87011" y="5867400"/>
              <a:ext cx="5465011" cy="53340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7" name="Straight Connector 66"/>
          <p:cNvCxnSpPr/>
          <p:nvPr/>
        </p:nvCxnSpPr>
        <p:spPr>
          <a:xfrm flipV="1">
            <a:off x="3962400" y="5410200"/>
            <a:ext cx="0" cy="6096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810000" y="4876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0</a:t>
            </a:r>
            <a:endParaRPr lang="en-US" sz="3200" dirty="0"/>
          </a:p>
        </p:txBody>
      </p:sp>
      <p:sp>
        <p:nvSpPr>
          <p:cNvPr id="69" name="TextBox 68"/>
          <p:cNvSpPr txBox="1"/>
          <p:nvPr/>
        </p:nvSpPr>
        <p:spPr>
          <a:xfrm>
            <a:off x="3505200" y="3810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A.D. 100</a:t>
            </a:r>
            <a:endParaRPr lang="en-US" sz="3200" dirty="0"/>
          </a:p>
        </p:txBody>
      </p:sp>
      <p:sp>
        <p:nvSpPr>
          <p:cNvPr id="35" name="Down Arrow 34"/>
          <p:cNvSpPr/>
          <p:nvPr/>
        </p:nvSpPr>
        <p:spPr>
          <a:xfrm>
            <a:off x="6096000" y="4572000"/>
            <a:ext cx="685800" cy="990600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3886200" y="4495800"/>
            <a:ext cx="685800" cy="990600"/>
          </a:xfrm>
          <a:prstGeom prst="downArrow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038600" y="383482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Mas</a:t>
            </a:r>
            <a:r>
              <a:rPr lang="en-US" sz="3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US" sz="3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ownloads\Samaritan_Pentateuch_(detai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623" y="1143000"/>
            <a:ext cx="7735577" cy="472440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152400" y="76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Samaritan Pentateuch</a:t>
            </a:r>
          </a:p>
        </p:txBody>
      </p:sp>
      <p:grpSp>
        <p:nvGrpSpPr>
          <p:cNvPr id="2" name="Group 60"/>
          <p:cNvGrpSpPr/>
          <p:nvPr/>
        </p:nvGrpSpPr>
        <p:grpSpPr>
          <a:xfrm>
            <a:off x="-8305800" y="-990600"/>
            <a:ext cx="8458200" cy="3810000"/>
            <a:chOff x="1066800" y="2590800"/>
            <a:chExt cx="8534400" cy="3810000"/>
          </a:xfrm>
        </p:grpSpPr>
        <p:sp>
          <p:nvSpPr>
            <p:cNvPr id="62" name="Rectangle 61"/>
            <p:cNvSpPr/>
            <p:nvPr/>
          </p:nvSpPr>
          <p:spPr>
            <a:xfrm>
              <a:off x="47244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860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162800" y="2590800"/>
              <a:ext cx="2438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66800" y="2590800"/>
              <a:ext cx="1219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87011" y="5867400"/>
              <a:ext cx="5465011" cy="53340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243</Words>
  <Application>Microsoft Office PowerPoint</Application>
  <PresentationFormat>On-screen Show (4:3)</PresentationFormat>
  <Paragraphs>127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Rebekah Williams</dc:creator>
  <cp:lastModifiedBy>Rebekah Williams</cp:lastModifiedBy>
  <cp:revision>15</cp:revision>
  <dcterms:created xsi:type="dcterms:W3CDTF">2019-01-20T20:42:35Z</dcterms:created>
  <dcterms:modified xsi:type="dcterms:W3CDTF">2019-01-20T22:11:08Z</dcterms:modified>
</cp:coreProperties>
</file>