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9" r:id="rId3"/>
    <p:sldId id="256" r:id="rId4"/>
    <p:sldId id="257" r:id="rId5"/>
    <p:sldId id="285" r:id="rId6"/>
    <p:sldId id="25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4" r:id="rId29"/>
    <p:sldId id="282" r:id="rId30"/>
    <p:sldId id="28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40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52FE8-FAC1-4D3B-9741-8DB9E282498B}" type="datetimeFigureOut">
              <a:rPr lang="en-US" smtClean="0"/>
              <a:pPr/>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9E84B-BE73-4D99-A140-2A5DE0A9C372}" type="slidenum">
              <a:rPr lang="en-US" smtClean="0"/>
              <a:pPr/>
              <a:t>‹#›</a:t>
            </a:fld>
            <a:endParaRPr lang="en-US"/>
          </a:p>
        </p:txBody>
      </p:sp>
    </p:spTree>
    <p:extLst>
      <p:ext uri="{BB962C8B-B14F-4D97-AF65-F5344CB8AC3E}">
        <p14:creationId xmlns:p14="http://schemas.microsoft.com/office/powerpoint/2010/main" xmlns="" val="1002170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52FE8-FAC1-4D3B-9741-8DB9E282498B}" type="datetimeFigureOut">
              <a:rPr lang="en-US" smtClean="0"/>
              <a:pPr/>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9E84B-BE73-4D99-A140-2A5DE0A9C372}" type="slidenum">
              <a:rPr lang="en-US" smtClean="0"/>
              <a:pPr/>
              <a:t>‹#›</a:t>
            </a:fld>
            <a:endParaRPr lang="en-US"/>
          </a:p>
        </p:txBody>
      </p:sp>
    </p:spTree>
    <p:extLst>
      <p:ext uri="{BB962C8B-B14F-4D97-AF65-F5344CB8AC3E}">
        <p14:creationId xmlns:p14="http://schemas.microsoft.com/office/powerpoint/2010/main" xmlns="" val="405204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52FE8-FAC1-4D3B-9741-8DB9E282498B}" type="datetimeFigureOut">
              <a:rPr lang="en-US" smtClean="0"/>
              <a:pPr/>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9E84B-BE73-4D99-A140-2A5DE0A9C372}" type="slidenum">
              <a:rPr lang="en-US" smtClean="0"/>
              <a:pPr/>
              <a:t>‹#›</a:t>
            </a:fld>
            <a:endParaRPr lang="en-US"/>
          </a:p>
        </p:txBody>
      </p:sp>
    </p:spTree>
    <p:extLst>
      <p:ext uri="{BB962C8B-B14F-4D97-AF65-F5344CB8AC3E}">
        <p14:creationId xmlns:p14="http://schemas.microsoft.com/office/powerpoint/2010/main" xmlns="" val="316957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52FE8-FAC1-4D3B-9741-8DB9E282498B}" type="datetimeFigureOut">
              <a:rPr lang="en-US" smtClean="0"/>
              <a:pPr/>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9E84B-BE73-4D99-A140-2A5DE0A9C372}" type="slidenum">
              <a:rPr lang="en-US" smtClean="0"/>
              <a:pPr/>
              <a:t>‹#›</a:t>
            </a:fld>
            <a:endParaRPr lang="en-US"/>
          </a:p>
        </p:txBody>
      </p:sp>
    </p:spTree>
    <p:extLst>
      <p:ext uri="{BB962C8B-B14F-4D97-AF65-F5344CB8AC3E}">
        <p14:creationId xmlns:p14="http://schemas.microsoft.com/office/powerpoint/2010/main" xmlns="" val="84969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A52FE8-FAC1-4D3B-9741-8DB9E282498B}" type="datetimeFigureOut">
              <a:rPr lang="en-US" smtClean="0"/>
              <a:pPr/>
              <a:t>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49E84B-BE73-4D99-A140-2A5DE0A9C372}" type="slidenum">
              <a:rPr lang="en-US" smtClean="0"/>
              <a:pPr/>
              <a:t>‹#›</a:t>
            </a:fld>
            <a:endParaRPr lang="en-US"/>
          </a:p>
        </p:txBody>
      </p:sp>
    </p:spTree>
    <p:extLst>
      <p:ext uri="{BB962C8B-B14F-4D97-AF65-F5344CB8AC3E}">
        <p14:creationId xmlns:p14="http://schemas.microsoft.com/office/powerpoint/2010/main" xmlns="" val="326708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A52FE8-FAC1-4D3B-9741-8DB9E282498B}" type="datetimeFigureOut">
              <a:rPr lang="en-US" smtClean="0"/>
              <a:pPr/>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9E84B-BE73-4D99-A140-2A5DE0A9C372}" type="slidenum">
              <a:rPr lang="en-US" smtClean="0"/>
              <a:pPr/>
              <a:t>‹#›</a:t>
            </a:fld>
            <a:endParaRPr lang="en-US"/>
          </a:p>
        </p:txBody>
      </p:sp>
    </p:spTree>
    <p:extLst>
      <p:ext uri="{BB962C8B-B14F-4D97-AF65-F5344CB8AC3E}">
        <p14:creationId xmlns:p14="http://schemas.microsoft.com/office/powerpoint/2010/main" xmlns="" val="598133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A52FE8-FAC1-4D3B-9741-8DB9E282498B}" type="datetimeFigureOut">
              <a:rPr lang="en-US" smtClean="0"/>
              <a:pPr/>
              <a:t>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49E84B-BE73-4D99-A140-2A5DE0A9C372}" type="slidenum">
              <a:rPr lang="en-US" smtClean="0"/>
              <a:pPr/>
              <a:t>‹#›</a:t>
            </a:fld>
            <a:endParaRPr lang="en-US"/>
          </a:p>
        </p:txBody>
      </p:sp>
    </p:spTree>
    <p:extLst>
      <p:ext uri="{BB962C8B-B14F-4D97-AF65-F5344CB8AC3E}">
        <p14:creationId xmlns:p14="http://schemas.microsoft.com/office/powerpoint/2010/main" xmlns="" val="3785832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A52FE8-FAC1-4D3B-9741-8DB9E282498B}" type="datetimeFigureOut">
              <a:rPr lang="en-US" smtClean="0"/>
              <a:pPr/>
              <a:t>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49E84B-BE73-4D99-A140-2A5DE0A9C372}" type="slidenum">
              <a:rPr lang="en-US" smtClean="0"/>
              <a:pPr/>
              <a:t>‹#›</a:t>
            </a:fld>
            <a:endParaRPr lang="en-US"/>
          </a:p>
        </p:txBody>
      </p:sp>
    </p:spTree>
    <p:extLst>
      <p:ext uri="{BB962C8B-B14F-4D97-AF65-F5344CB8AC3E}">
        <p14:creationId xmlns:p14="http://schemas.microsoft.com/office/powerpoint/2010/main" xmlns="" val="125407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52FE8-FAC1-4D3B-9741-8DB9E282498B}" type="datetimeFigureOut">
              <a:rPr lang="en-US" smtClean="0"/>
              <a:pPr/>
              <a:t>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49E84B-BE73-4D99-A140-2A5DE0A9C372}" type="slidenum">
              <a:rPr lang="en-US" smtClean="0"/>
              <a:pPr/>
              <a:t>‹#›</a:t>
            </a:fld>
            <a:endParaRPr lang="en-US"/>
          </a:p>
        </p:txBody>
      </p:sp>
    </p:spTree>
    <p:extLst>
      <p:ext uri="{BB962C8B-B14F-4D97-AF65-F5344CB8AC3E}">
        <p14:creationId xmlns:p14="http://schemas.microsoft.com/office/powerpoint/2010/main" xmlns="" val="371027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A52FE8-FAC1-4D3B-9741-8DB9E282498B}" type="datetimeFigureOut">
              <a:rPr lang="en-US" smtClean="0"/>
              <a:pPr/>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9E84B-BE73-4D99-A140-2A5DE0A9C372}" type="slidenum">
              <a:rPr lang="en-US" smtClean="0"/>
              <a:pPr/>
              <a:t>‹#›</a:t>
            </a:fld>
            <a:endParaRPr lang="en-US"/>
          </a:p>
        </p:txBody>
      </p:sp>
    </p:spTree>
    <p:extLst>
      <p:ext uri="{BB962C8B-B14F-4D97-AF65-F5344CB8AC3E}">
        <p14:creationId xmlns:p14="http://schemas.microsoft.com/office/powerpoint/2010/main" xmlns="" val="265448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BA52FE8-FAC1-4D3B-9741-8DB9E282498B}" type="datetimeFigureOut">
              <a:rPr lang="en-US" smtClean="0"/>
              <a:pPr/>
              <a:t>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49E84B-BE73-4D99-A140-2A5DE0A9C372}" type="slidenum">
              <a:rPr lang="en-US" smtClean="0"/>
              <a:pPr/>
              <a:t>‹#›</a:t>
            </a:fld>
            <a:endParaRPr lang="en-US"/>
          </a:p>
        </p:txBody>
      </p:sp>
    </p:spTree>
    <p:extLst>
      <p:ext uri="{BB962C8B-B14F-4D97-AF65-F5344CB8AC3E}">
        <p14:creationId xmlns:p14="http://schemas.microsoft.com/office/powerpoint/2010/main" xmlns="" val="354286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52FE8-FAC1-4D3B-9741-8DB9E282498B}" type="datetimeFigureOut">
              <a:rPr lang="en-US" smtClean="0"/>
              <a:pPr/>
              <a:t>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9E84B-BE73-4D99-A140-2A5DE0A9C372}" type="slidenum">
              <a:rPr lang="en-US" smtClean="0"/>
              <a:pPr/>
              <a:t>‹#›</a:t>
            </a:fld>
            <a:endParaRPr lang="en-US"/>
          </a:p>
        </p:txBody>
      </p:sp>
    </p:spTree>
    <p:extLst>
      <p:ext uri="{BB962C8B-B14F-4D97-AF65-F5344CB8AC3E}">
        <p14:creationId xmlns:p14="http://schemas.microsoft.com/office/powerpoint/2010/main" xmlns="" val="12797920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xmlns="" id="{9A279DD2-6F72-4911-8C1D-8290145F7E54}"/>
              </a:ext>
            </a:extLst>
          </p:cNvPr>
          <p:cNvSpPr txBox="1"/>
          <p:nvPr/>
        </p:nvSpPr>
        <p:spPr>
          <a:xfrm>
            <a:off x="0" y="1319842"/>
            <a:ext cx="9144000" cy="4508927"/>
          </a:xfrm>
          <a:prstGeom prst="rect">
            <a:avLst/>
          </a:prstGeom>
          <a:noFill/>
        </p:spPr>
        <p:txBody>
          <a:bodyPr wrap="square" rtlCol="0">
            <a:spAutoFit/>
          </a:bodyPr>
          <a:lstStyle/>
          <a:p>
            <a:pPr algn="ctr"/>
            <a:r>
              <a:rPr lang="en-US" sz="28700" dirty="0">
                <a:solidFill>
                  <a:schemeClr val="bg1"/>
                </a:solidFill>
                <a:effectLst>
                  <a:glow rad="139700">
                    <a:schemeClr val="accent6">
                      <a:satMod val="175000"/>
                      <a:alpha val="40000"/>
                    </a:schemeClr>
                  </a:glow>
                </a:effectLst>
                <a:latin typeface="Arabic Typesetting" panose="03020402040406030203" pitchFamily="66" charset="-78"/>
                <a:cs typeface="Arabic Typesetting" panose="03020402040406030203" pitchFamily="66" charset="-78"/>
              </a:rPr>
              <a:t>Angels</a:t>
            </a:r>
          </a:p>
        </p:txBody>
      </p:sp>
    </p:spTree>
    <p:extLst>
      <p:ext uri="{BB962C8B-B14F-4D97-AF65-F5344CB8AC3E}">
        <p14:creationId xmlns:p14="http://schemas.microsoft.com/office/powerpoint/2010/main" xmlns="" val="4223662788"/>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507429"/>
            <a:ext cx="8088085" cy="830997"/>
          </a:xfrm>
          <a:prstGeom prst="rect">
            <a:avLst/>
          </a:prstGeom>
          <a:noFill/>
        </p:spPr>
        <p:txBody>
          <a:bodyPr wrap="square" rtlCol="0">
            <a:spAutoFit/>
          </a:bodyPr>
          <a:lstStyle/>
          <a:p>
            <a:pPr algn="ctr"/>
            <a:r>
              <a:rPr lang="en-US" sz="4800" dirty="0" smtClean="0">
                <a:latin typeface="Open Sans" panose="020B0606030504020204" pitchFamily="34" charset="0"/>
                <a:ea typeface="Open Sans" panose="020B0606030504020204" pitchFamily="34" charset="0"/>
                <a:cs typeface="Open Sans" panose="020B0606030504020204" pitchFamily="34" charset="0"/>
              </a:rPr>
              <a:t>What are angels?</a:t>
            </a:r>
            <a:endParaRPr lang="en-US" sz="4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xmlns="" id="{B85756AC-6189-4484-A34F-F87825F3D5D5}"/>
              </a:ext>
            </a:extLst>
          </p:cNvPr>
          <p:cNvSpPr txBox="1"/>
          <p:nvPr/>
        </p:nvSpPr>
        <p:spPr>
          <a:xfrm>
            <a:off x="797942" y="2248454"/>
            <a:ext cx="7969539" cy="2862322"/>
          </a:xfrm>
          <a:prstGeom prst="rect">
            <a:avLst/>
          </a:prstGeom>
          <a:noFill/>
        </p:spPr>
        <p:txBody>
          <a:bodyPr wrap="square" rtlCol="0">
            <a:spAutoFit/>
          </a:bodyPr>
          <a:lstStyle/>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Matthew 25:41</a:t>
            </a:r>
          </a:p>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“Then he will say to those on his left, ‘Depart from me, you cursed, into the eternal fire prepared for the devil and his angels.</a:t>
            </a: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507429"/>
            <a:ext cx="8088085" cy="830997"/>
          </a:xfrm>
          <a:prstGeom prst="rect">
            <a:avLst/>
          </a:prstGeom>
          <a:noFill/>
        </p:spPr>
        <p:txBody>
          <a:bodyPr wrap="square" rtlCol="0">
            <a:spAutoFit/>
          </a:bodyPr>
          <a:lstStyle/>
          <a:p>
            <a:pPr algn="ctr"/>
            <a:r>
              <a:rPr lang="en-US" sz="4800" dirty="0" smtClean="0">
                <a:latin typeface="Open Sans" panose="020B0606030504020204" pitchFamily="34" charset="0"/>
                <a:ea typeface="Open Sans" panose="020B0606030504020204" pitchFamily="34" charset="0"/>
                <a:cs typeface="Open Sans" panose="020B0606030504020204" pitchFamily="34" charset="0"/>
              </a:rPr>
              <a:t>How powerful are they?</a:t>
            </a:r>
            <a:endParaRPr lang="en-US" sz="4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xmlns="" id="{B85756AC-6189-4484-A34F-F87825F3D5D5}"/>
              </a:ext>
            </a:extLst>
          </p:cNvPr>
          <p:cNvSpPr txBox="1"/>
          <p:nvPr/>
        </p:nvSpPr>
        <p:spPr>
          <a:xfrm>
            <a:off x="797942" y="2248454"/>
            <a:ext cx="7969539" cy="3970318"/>
          </a:xfrm>
          <a:prstGeom prst="rect">
            <a:avLst/>
          </a:prstGeom>
          <a:noFill/>
        </p:spPr>
        <p:txBody>
          <a:bodyPr wrap="square" rtlCol="0">
            <a:spAutoFit/>
          </a:bodyPr>
          <a:lstStyle/>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2 Kings 19:35</a:t>
            </a:r>
          </a:p>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And that night the angel of the LORD went out and struck down 185,000 in the camp of the Assyrians. And when people arose early in the morning, behold, these were all dead bodies.</a:t>
            </a: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507429"/>
            <a:ext cx="8088085" cy="830997"/>
          </a:xfrm>
          <a:prstGeom prst="rect">
            <a:avLst/>
          </a:prstGeom>
          <a:noFill/>
        </p:spPr>
        <p:txBody>
          <a:bodyPr wrap="square" rtlCol="0">
            <a:spAutoFit/>
          </a:bodyPr>
          <a:lstStyle/>
          <a:p>
            <a:pPr algn="ctr"/>
            <a:r>
              <a:rPr lang="en-US" sz="4800" dirty="0" smtClean="0">
                <a:latin typeface="Open Sans" panose="020B0606030504020204" pitchFamily="34" charset="0"/>
                <a:ea typeface="Open Sans" panose="020B0606030504020204" pitchFamily="34" charset="0"/>
                <a:cs typeface="Open Sans" panose="020B0606030504020204" pitchFamily="34" charset="0"/>
              </a:rPr>
              <a:t>How powerful are they?</a:t>
            </a:r>
            <a:endParaRPr lang="en-US" sz="4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xmlns="" id="{B85756AC-6189-4484-A34F-F87825F3D5D5}"/>
              </a:ext>
            </a:extLst>
          </p:cNvPr>
          <p:cNvSpPr txBox="1"/>
          <p:nvPr/>
        </p:nvSpPr>
        <p:spPr>
          <a:xfrm>
            <a:off x="797942" y="2248454"/>
            <a:ext cx="7969539" cy="2308324"/>
          </a:xfrm>
          <a:prstGeom prst="rect">
            <a:avLst/>
          </a:prstGeom>
          <a:noFill/>
        </p:spPr>
        <p:txBody>
          <a:bodyPr wrap="square" rtlCol="0">
            <a:spAutoFit/>
          </a:bodyPr>
          <a:lstStyle/>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2 Samuel 14:20</a:t>
            </a:r>
          </a:p>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But </a:t>
            </a:r>
            <a:r>
              <a:rPr lang="en-US" sz="3600" dirty="0" smtClean="0">
                <a:latin typeface="Open Sans" panose="020B0606030504020204" pitchFamily="34" charset="0"/>
                <a:ea typeface="Open Sans" panose="020B0606030504020204" pitchFamily="34" charset="0"/>
                <a:cs typeface="Open Sans" panose="020B0606030504020204" pitchFamily="34" charset="0"/>
              </a:rPr>
              <a:t>my lord has wisdom like the wisdom of the angel of God to know all things that are on the earth.”</a:t>
            </a: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507429"/>
            <a:ext cx="8088085" cy="830997"/>
          </a:xfrm>
          <a:prstGeom prst="rect">
            <a:avLst/>
          </a:prstGeom>
          <a:noFill/>
        </p:spPr>
        <p:txBody>
          <a:bodyPr wrap="square" rtlCol="0">
            <a:spAutoFit/>
          </a:bodyPr>
          <a:lstStyle/>
          <a:p>
            <a:pPr algn="ctr"/>
            <a:r>
              <a:rPr lang="en-US" sz="4800" dirty="0" smtClean="0">
                <a:latin typeface="Open Sans" panose="020B0606030504020204" pitchFamily="34" charset="0"/>
                <a:ea typeface="Open Sans" panose="020B0606030504020204" pitchFamily="34" charset="0"/>
                <a:cs typeface="Open Sans" panose="020B0606030504020204" pitchFamily="34" charset="0"/>
              </a:rPr>
              <a:t>How many are there?</a:t>
            </a:r>
            <a:endParaRPr lang="en-US" sz="4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xmlns="" id="{B85756AC-6189-4484-A34F-F87825F3D5D5}"/>
              </a:ext>
            </a:extLst>
          </p:cNvPr>
          <p:cNvSpPr txBox="1"/>
          <p:nvPr/>
        </p:nvSpPr>
        <p:spPr>
          <a:xfrm>
            <a:off x="797942" y="2248454"/>
            <a:ext cx="7969539" cy="3970318"/>
          </a:xfrm>
          <a:prstGeom prst="rect">
            <a:avLst/>
          </a:prstGeom>
          <a:noFill/>
        </p:spPr>
        <p:txBody>
          <a:bodyPr wrap="square" rtlCol="0">
            <a:spAutoFit/>
          </a:bodyPr>
          <a:lstStyle/>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Revelation </a:t>
            </a:r>
            <a:r>
              <a:rPr lang="en-US" sz="3600" dirty="0" smtClean="0">
                <a:latin typeface="Open Sans" panose="020B0606030504020204" pitchFamily="34" charset="0"/>
                <a:ea typeface="Open Sans" panose="020B0606030504020204" pitchFamily="34" charset="0"/>
                <a:cs typeface="Open Sans" panose="020B0606030504020204" pitchFamily="34" charset="0"/>
              </a:rPr>
              <a:t>5:11-12</a:t>
            </a:r>
          </a:p>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Then </a:t>
            </a:r>
            <a:r>
              <a:rPr lang="en-US" sz="3600" dirty="0" smtClean="0">
                <a:latin typeface="Open Sans" panose="020B0606030504020204" pitchFamily="34" charset="0"/>
                <a:ea typeface="Open Sans" panose="020B0606030504020204" pitchFamily="34" charset="0"/>
                <a:cs typeface="Open Sans" panose="020B0606030504020204" pitchFamily="34" charset="0"/>
              </a:rPr>
              <a:t>I looked and heard the voice of many angels, numbering thousands upon thousands, and ten thousand times ten thousand. They encircled the throne and the living creatures and the elders</a:t>
            </a:r>
            <a:r>
              <a:rPr lang="en-US" sz="3600" dirty="0" smtClean="0">
                <a:latin typeface="Open Sans" panose="020B0606030504020204" pitchFamily="34" charset="0"/>
                <a:ea typeface="Open Sans" panose="020B0606030504020204" pitchFamily="34" charset="0"/>
                <a:cs typeface="Open Sans" panose="020B0606030504020204" pitchFamily="34" charset="0"/>
              </a:rPr>
              <a:t>.</a:t>
            </a:r>
            <a:endParaRPr lang="en-US" sz="3600"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507429"/>
            <a:ext cx="8088085" cy="830997"/>
          </a:xfrm>
          <a:prstGeom prst="rect">
            <a:avLst/>
          </a:prstGeom>
          <a:noFill/>
        </p:spPr>
        <p:txBody>
          <a:bodyPr wrap="square" rtlCol="0">
            <a:spAutoFit/>
          </a:bodyPr>
          <a:lstStyle/>
          <a:p>
            <a:pPr algn="ctr"/>
            <a:r>
              <a:rPr lang="en-US" sz="4800" dirty="0" smtClean="0">
                <a:latin typeface="Open Sans" panose="020B0606030504020204" pitchFamily="34" charset="0"/>
                <a:ea typeface="Open Sans" panose="020B0606030504020204" pitchFamily="34" charset="0"/>
                <a:cs typeface="Open Sans" panose="020B0606030504020204" pitchFamily="34" charset="0"/>
              </a:rPr>
              <a:t>What do they look like?</a:t>
            </a:r>
            <a:endParaRPr lang="en-US" sz="4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xmlns="" id="{B85756AC-6189-4484-A34F-F87825F3D5D5}"/>
              </a:ext>
            </a:extLst>
          </p:cNvPr>
          <p:cNvSpPr txBox="1"/>
          <p:nvPr/>
        </p:nvSpPr>
        <p:spPr>
          <a:xfrm>
            <a:off x="797942" y="2248454"/>
            <a:ext cx="7969539" cy="1200329"/>
          </a:xfrm>
          <a:prstGeom prst="rect">
            <a:avLst/>
          </a:prstGeom>
          <a:noFill/>
        </p:spPr>
        <p:txBody>
          <a:bodyPr wrap="square" rtlCol="0">
            <a:spAutoFit/>
          </a:bodyPr>
          <a:lstStyle/>
          <a:p>
            <a:pPr lvl="0">
              <a:buFont typeface="Arial" pitchFamily="34" charset="0"/>
              <a:buChar char="•"/>
            </a:pPr>
            <a:r>
              <a:rPr lang="en-US" sz="3600" dirty="0" smtClean="0">
                <a:latin typeface="Open Sans" panose="020B0606030504020204" pitchFamily="34" charset="0"/>
                <a:ea typeface="Open Sans" panose="020B0606030504020204" pitchFamily="34" charset="0"/>
                <a:cs typeface="Open Sans" panose="020B0606030504020204" pitchFamily="34" charset="0"/>
              </a:rPr>
              <a:t>Often just like humans</a:t>
            </a:r>
          </a:p>
          <a:p>
            <a:pPr lvl="0">
              <a:buFont typeface="Arial" pitchFamily="34" charset="0"/>
              <a:buChar char="•"/>
            </a:pPr>
            <a:r>
              <a:rPr lang="en-US" sz="3600" dirty="0" smtClean="0">
                <a:latin typeface="Open Sans" panose="020B0606030504020204" pitchFamily="34" charset="0"/>
                <a:ea typeface="Open Sans" panose="020B0606030504020204" pitchFamily="34" charset="0"/>
                <a:cs typeface="Open Sans" panose="020B0606030504020204" pitchFamily="34" charset="0"/>
              </a:rPr>
              <a:t>Sometimes not:</a:t>
            </a:r>
            <a:endParaRPr lang="en-US" sz="3600"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xmlns="" id="{B85756AC-6189-4484-A34F-F87825F3D5D5}"/>
              </a:ext>
            </a:extLst>
          </p:cNvPr>
          <p:cNvSpPr txBox="1"/>
          <p:nvPr/>
        </p:nvSpPr>
        <p:spPr>
          <a:xfrm>
            <a:off x="945861" y="3653989"/>
            <a:ext cx="7969539" cy="1754326"/>
          </a:xfrm>
          <a:prstGeom prst="rect">
            <a:avLst/>
          </a:prstGeom>
          <a:noFill/>
        </p:spPr>
        <p:txBody>
          <a:bodyPr wrap="square" rtlCol="0">
            <a:spAutoFit/>
          </a:bodyPr>
          <a:lstStyle/>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Matt 28:3</a:t>
            </a:r>
          </a:p>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His appearance was like lightning, and his clothing white as snow.</a:t>
            </a: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507429"/>
            <a:ext cx="8088085" cy="830997"/>
          </a:xfrm>
          <a:prstGeom prst="rect">
            <a:avLst/>
          </a:prstGeom>
          <a:noFill/>
        </p:spPr>
        <p:txBody>
          <a:bodyPr wrap="square" rtlCol="0">
            <a:spAutoFit/>
          </a:bodyPr>
          <a:lstStyle/>
          <a:p>
            <a:pPr algn="ctr"/>
            <a:r>
              <a:rPr lang="en-US" sz="4800" dirty="0" smtClean="0">
                <a:latin typeface="Open Sans" panose="020B0606030504020204" pitchFamily="34" charset="0"/>
                <a:ea typeface="Open Sans" panose="020B0606030504020204" pitchFamily="34" charset="0"/>
                <a:cs typeface="Open Sans" panose="020B0606030504020204" pitchFamily="34" charset="0"/>
              </a:rPr>
              <a:t>What do they look like?</a:t>
            </a:r>
            <a:endParaRPr lang="en-US" sz="4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xmlns="" id="{B85756AC-6189-4484-A34F-F87825F3D5D5}"/>
              </a:ext>
            </a:extLst>
          </p:cNvPr>
          <p:cNvSpPr txBox="1"/>
          <p:nvPr/>
        </p:nvSpPr>
        <p:spPr>
          <a:xfrm>
            <a:off x="797942" y="1307164"/>
            <a:ext cx="7969539" cy="5632311"/>
          </a:xfrm>
          <a:prstGeom prst="rect">
            <a:avLst/>
          </a:prstGeom>
          <a:noFill/>
        </p:spPr>
        <p:txBody>
          <a:bodyPr wrap="square" rtlCol="0">
            <a:spAutoFit/>
          </a:bodyPr>
          <a:lstStyle/>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Ezekiel 1:10-11</a:t>
            </a:r>
          </a:p>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The </a:t>
            </a:r>
            <a:r>
              <a:rPr lang="en-US" sz="3600" dirty="0" smtClean="0">
                <a:latin typeface="Open Sans" panose="020B0606030504020204" pitchFamily="34" charset="0"/>
                <a:ea typeface="Open Sans" panose="020B0606030504020204" pitchFamily="34" charset="0"/>
                <a:cs typeface="Open Sans" panose="020B0606030504020204" pitchFamily="34" charset="0"/>
              </a:rPr>
              <a:t>four had the face of a lion on the right side, the four had the face of an ox on the left side, and the four had the face of an eagle. </a:t>
            </a:r>
            <a:r>
              <a:rPr lang="en-US" sz="3600" dirty="0" smtClean="0">
                <a:latin typeface="Open Sans" panose="020B0606030504020204" pitchFamily="34" charset="0"/>
                <a:ea typeface="Open Sans" panose="020B0606030504020204" pitchFamily="34" charset="0"/>
                <a:cs typeface="Open Sans" panose="020B0606030504020204" pitchFamily="34" charset="0"/>
              </a:rPr>
              <a:t>Such </a:t>
            </a:r>
            <a:r>
              <a:rPr lang="en-US" sz="3600" dirty="0" smtClean="0">
                <a:latin typeface="Open Sans" panose="020B0606030504020204" pitchFamily="34" charset="0"/>
                <a:ea typeface="Open Sans" panose="020B0606030504020204" pitchFamily="34" charset="0"/>
                <a:cs typeface="Open Sans" panose="020B0606030504020204" pitchFamily="34" charset="0"/>
              </a:rPr>
              <a:t>were their faces. And their wings were spread out above. Each creature had two wings, each of which touched the wing of another, while two covered their bodies. </a:t>
            </a: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292277"/>
            <a:ext cx="8088085" cy="2308324"/>
          </a:xfrm>
          <a:prstGeom prst="rect">
            <a:avLst/>
          </a:prstGeom>
          <a:noFill/>
        </p:spPr>
        <p:txBody>
          <a:bodyPr wrap="square" rtlCol="0">
            <a:spAutoFit/>
          </a:bodyPr>
          <a:lstStyle/>
          <a:p>
            <a:pPr algn="ctr"/>
            <a:r>
              <a:rPr lang="en-US" sz="4800" dirty="0" smtClean="0">
                <a:latin typeface="Open Sans" panose="020B0606030504020204" pitchFamily="34" charset="0"/>
                <a:ea typeface="Open Sans" panose="020B0606030504020204" pitchFamily="34" charset="0"/>
                <a:cs typeface="Open Sans" panose="020B0606030504020204" pitchFamily="34" charset="0"/>
              </a:rPr>
              <a:t>What do they do and how involved are they in our lives today?</a:t>
            </a:r>
          </a:p>
        </p:txBody>
      </p:sp>
      <p:sp>
        <p:nvSpPr>
          <p:cNvPr id="8" name="TextBox 7">
            <a:extLst>
              <a:ext uri="{FF2B5EF4-FFF2-40B4-BE49-F238E27FC236}">
                <a16:creationId xmlns:a16="http://schemas.microsoft.com/office/drawing/2014/main" xmlns="" id="{B85756AC-6189-4484-A34F-F87825F3D5D5}"/>
              </a:ext>
            </a:extLst>
          </p:cNvPr>
          <p:cNvSpPr txBox="1"/>
          <p:nvPr/>
        </p:nvSpPr>
        <p:spPr>
          <a:xfrm>
            <a:off x="797942" y="3297320"/>
            <a:ext cx="7969539" cy="646331"/>
          </a:xfrm>
          <a:prstGeom prst="rect">
            <a:avLst/>
          </a:prstGeom>
          <a:noFill/>
        </p:spPr>
        <p:txBody>
          <a:bodyPr wrap="square" rtlCol="0">
            <a:spAutoFit/>
          </a:bodyPr>
          <a:lstStyle/>
          <a:p>
            <a:pPr lvl="0"/>
            <a:r>
              <a:rPr lang="en-US" sz="3600" b="1" dirty="0" smtClean="0">
                <a:latin typeface="Open Sans" panose="020B0606030504020204" pitchFamily="34" charset="0"/>
                <a:ea typeface="Open Sans" panose="020B0606030504020204" pitchFamily="34" charset="0"/>
                <a:cs typeface="Open Sans" panose="020B0606030504020204" pitchFamily="34" charset="0"/>
              </a:rPr>
              <a:t>1. Worship God</a:t>
            </a:r>
            <a:endParaRPr lang="en-US" sz="3600" b="1"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8" name="TextBox 7">
            <a:extLst>
              <a:ext uri="{FF2B5EF4-FFF2-40B4-BE49-F238E27FC236}">
                <a16:creationId xmlns:a16="http://schemas.microsoft.com/office/drawing/2014/main" xmlns="" id="{B85756AC-6189-4484-A34F-F87825F3D5D5}"/>
              </a:ext>
            </a:extLst>
          </p:cNvPr>
          <p:cNvSpPr txBox="1"/>
          <p:nvPr/>
        </p:nvSpPr>
        <p:spPr>
          <a:xfrm>
            <a:off x="797942" y="1849520"/>
            <a:ext cx="7969539" cy="2862322"/>
          </a:xfrm>
          <a:prstGeom prst="rect">
            <a:avLst/>
          </a:prstGeom>
          <a:noFill/>
        </p:spPr>
        <p:txBody>
          <a:bodyPr wrap="square" rtlCol="0">
            <a:spAutoFit/>
          </a:bodyPr>
          <a:lstStyle/>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Hebrews </a:t>
            </a:r>
            <a:r>
              <a:rPr lang="en-US" sz="3600" dirty="0" smtClean="0">
                <a:latin typeface="Open Sans" panose="020B0606030504020204" pitchFamily="34" charset="0"/>
                <a:ea typeface="Open Sans" panose="020B0606030504020204" pitchFamily="34" charset="0"/>
                <a:cs typeface="Open Sans" panose="020B0606030504020204" pitchFamily="34" charset="0"/>
              </a:rPr>
              <a:t>1:14</a:t>
            </a:r>
          </a:p>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Are </a:t>
            </a:r>
            <a:r>
              <a:rPr lang="en-US" sz="3600" dirty="0" smtClean="0">
                <a:latin typeface="Open Sans" panose="020B0606030504020204" pitchFamily="34" charset="0"/>
                <a:ea typeface="Open Sans" panose="020B0606030504020204" pitchFamily="34" charset="0"/>
                <a:cs typeface="Open Sans" panose="020B0606030504020204" pitchFamily="34" charset="0"/>
              </a:rPr>
              <a:t>they not all ministering spirits sent out to serve for the sake of those who are to inherit salvation?</a:t>
            </a: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292277"/>
            <a:ext cx="8088085" cy="2308324"/>
          </a:xfrm>
          <a:prstGeom prst="rect">
            <a:avLst/>
          </a:prstGeom>
          <a:noFill/>
        </p:spPr>
        <p:txBody>
          <a:bodyPr wrap="square" rtlCol="0">
            <a:spAutoFit/>
          </a:bodyPr>
          <a:lstStyle/>
          <a:p>
            <a:pPr algn="ctr"/>
            <a:r>
              <a:rPr lang="en-US" sz="4800" dirty="0" smtClean="0">
                <a:latin typeface="Open Sans" panose="020B0606030504020204" pitchFamily="34" charset="0"/>
                <a:ea typeface="Open Sans" panose="020B0606030504020204" pitchFamily="34" charset="0"/>
                <a:cs typeface="Open Sans" panose="020B0606030504020204" pitchFamily="34" charset="0"/>
              </a:rPr>
              <a:t>What do they do and how involved are they in our lives today?</a:t>
            </a:r>
          </a:p>
        </p:txBody>
      </p:sp>
      <p:sp>
        <p:nvSpPr>
          <p:cNvPr id="8" name="TextBox 7">
            <a:extLst>
              <a:ext uri="{FF2B5EF4-FFF2-40B4-BE49-F238E27FC236}">
                <a16:creationId xmlns:a16="http://schemas.microsoft.com/office/drawing/2014/main" xmlns="" id="{B85756AC-6189-4484-A34F-F87825F3D5D5}"/>
              </a:ext>
            </a:extLst>
          </p:cNvPr>
          <p:cNvSpPr txBox="1"/>
          <p:nvPr/>
        </p:nvSpPr>
        <p:spPr>
          <a:xfrm>
            <a:off x="797942" y="3297320"/>
            <a:ext cx="7969539" cy="646331"/>
          </a:xfrm>
          <a:prstGeom prst="rect">
            <a:avLst/>
          </a:prstGeom>
          <a:noFill/>
        </p:spPr>
        <p:txBody>
          <a:bodyPr wrap="square" rtlCol="0">
            <a:spAutoFit/>
          </a:bodyPr>
          <a:lstStyle/>
          <a:p>
            <a:pPr lvl="0"/>
            <a:r>
              <a:rPr lang="en-US" sz="3600" b="1" dirty="0" smtClean="0">
                <a:latin typeface="Open Sans" panose="020B0606030504020204" pitchFamily="34" charset="0"/>
                <a:ea typeface="Open Sans" panose="020B0606030504020204" pitchFamily="34" charset="0"/>
                <a:cs typeface="Open Sans" panose="020B0606030504020204" pitchFamily="34" charset="0"/>
              </a:rPr>
              <a:t>2. Reveal God’s message</a:t>
            </a:r>
            <a:endParaRPr lang="en-US" sz="3600" b="1"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292277"/>
            <a:ext cx="8088085" cy="1200329"/>
          </a:xfrm>
          <a:prstGeom prst="rect">
            <a:avLst/>
          </a:prstGeom>
          <a:noFill/>
        </p:spPr>
        <p:txBody>
          <a:bodyPr wrap="square" rtlCol="0">
            <a:spAutoFit/>
          </a:bodyPr>
          <a:lstStyle/>
          <a:p>
            <a:pPr algn="ctr"/>
            <a:r>
              <a:rPr lang="en-US" sz="3600" dirty="0" smtClean="0">
                <a:latin typeface="Open Sans" panose="020B0606030504020204" pitchFamily="34" charset="0"/>
                <a:ea typeface="Open Sans" panose="020B0606030504020204" pitchFamily="34" charset="0"/>
                <a:cs typeface="Open Sans" panose="020B0606030504020204" pitchFamily="34" charset="0"/>
              </a:rPr>
              <a:t>What do they do and how involved are they in our lives today?</a:t>
            </a:r>
          </a:p>
        </p:txBody>
      </p:sp>
      <p:sp>
        <p:nvSpPr>
          <p:cNvPr id="8" name="TextBox 7">
            <a:extLst>
              <a:ext uri="{FF2B5EF4-FFF2-40B4-BE49-F238E27FC236}">
                <a16:creationId xmlns:a16="http://schemas.microsoft.com/office/drawing/2014/main" xmlns="" id="{B85756AC-6189-4484-A34F-F87825F3D5D5}"/>
              </a:ext>
            </a:extLst>
          </p:cNvPr>
          <p:cNvSpPr txBox="1"/>
          <p:nvPr/>
        </p:nvSpPr>
        <p:spPr>
          <a:xfrm>
            <a:off x="797942" y="1629892"/>
            <a:ext cx="7969539" cy="4031873"/>
          </a:xfrm>
          <a:prstGeom prst="rect">
            <a:avLst/>
          </a:prstGeom>
          <a:noFill/>
        </p:spPr>
        <p:txBody>
          <a:bodyPr wrap="square" rtlCol="0">
            <a:spAutoFit/>
          </a:bodyPr>
          <a:lstStyle/>
          <a:p>
            <a:pPr lvl="0"/>
            <a:r>
              <a:rPr lang="en-US" sz="3200" dirty="0" smtClean="0">
                <a:latin typeface="Open Sans" panose="020B0606030504020204" pitchFamily="34" charset="0"/>
                <a:ea typeface="Open Sans" panose="020B0606030504020204" pitchFamily="34" charset="0"/>
                <a:cs typeface="Open Sans" panose="020B0606030504020204" pitchFamily="34" charset="0"/>
              </a:rPr>
              <a:t>1 Peter 1:12</a:t>
            </a:r>
          </a:p>
          <a:p>
            <a:pPr lvl="0"/>
            <a:r>
              <a:rPr lang="en-US" sz="3200" dirty="0" smtClean="0">
                <a:latin typeface="Open Sans" panose="020B0606030504020204" pitchFamily="34" charset="0"/>
                <a:ea typeface="Open Sans" panose="020B0606030504020204" pitchFamily="34" charset="0"/>
                <a:cs typeface="Open Sans" panose="020B0606030504020204" pitchFamily="34" charset="0"/>
              </a:rPr>
              <a:t>It </a:t>
            </a:r>
            <a:r>
              <a:rPr lang="en-US" sz="3200" dirty="0" smtClean="0">
                <a:latin typeface="Open Sans" panose="020B0606030504020204" pitchFamily="34" charset="0"/>
                <a:ea typeface="Open Sans" panose="020B0606030504020204" pitchFamily="34" charset="0"/>
                <a:cs typeface="Open Sans" panose="020B0606030504020204" pitchFamily="34" charset="0"/>
              </a:rPr>
              <a:t>was revealed to them that they were serving not themselves but you, in the things that have now been announced to you through those who preached the good news to you by the Holy Spirit sent from heaven, things into which angels long to look.</a:t>
            </a:r>
          </a:p>
        </p:txBody>
      </p:sp>
      <p:sp>
        <p:nvSpPr>
          <p:cNvPr id="6" name="TextBox 5">
            <a:extLst>
              <a:ext uri="{FF2B5EF4-FFF2-40B4-BE49-F238E27FC236}">
                <a16:creationId xmlns:a16="http://schemas.microsoft.com/office/drawing/2014/main" xmlns="" id="{B85756AC-6189-4484-A34F-F87825F3D5D5}"/>
              </a:ext>
            </a:extLst>
          </p:cNvPr>
          <p:cNvSpPr txBox="1"/>
          <p:nvPr/>
        </p:nvSpPr>
        <p:spPr>
          <a:xfrm>
            <a:off x="600718" y="5816402"/>
            <a:ext cx="7969539" cy="646331"/>
          </a:xfrm>
          <a:prstGeom prst="rect">
            <a:avLst/>
          </a:prstGeom>
          <a:noFill/>
        </p:spPr>
        <p:txBody>
          <a:bodyPr wrap="square" rtlCol="0">
            <a:spAutoFit/>
          </a:bodyPr>
          <a:lstStyle/>
          <a:p>
            <a:pPr lvl="0"/>
            <a:r>
              <a:rPr lang="en-US" sz="3600" b="1" dirty="0" smtClean="0">
                <a:latin typeface="Open Sans" panose="020B0606030504020204" pitchFamily="34" charset="0"/>
                <a:ea typeface="Open Sans" panose="020B0606030504020204" pitchFamily="34" charset="0"/>
                <a:cs typeface="Open Sans" panose="020B0606030504020204" pitchFamily="34" charset="0"/>
              </a:rPr>
              <a:t>5. Very interested in God’s plan</a:t>
            </a:r>
            <a:endParaRPr lang="en-US" sz="3600" b="1"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CB8EFBE-BDE8-4A54-B93B-0FC34C17AE4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263" y="2120588"/>
            <a:ext cx="8988725" cy="2884442"/>
          </a:xfrm>
          <a:prstGeom prst="rect">
            <a:avLst/>
          </a:prstGeom>
        </p:spPr>
      </p:pic>
    </p:spTree>
    <p:extLst>
      <p:ext uri="{BB962C8B-B14F-4D97-AF65-F5344CB8AC3E}">
        <p14:creationId xmlns:p14="http://schemas.microsoft.com/office/powerpoint/2010/main" xmlns="" val="1651132149"/>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292277"/>
            <a:ext cx="8088085" cy="1200329"/>
          </a:xfrm>
          <a:prstGeom prst="rect">
            <a:avLst/>
          </a:prstGeom>
          <a:noFill/>
        </p:spPr>
        <p:txBody>
          <a:bodyPr wrap="square" rtlCol="0">
            <a:spAutoFit/>
          </a:bodyPr>
          <a:lstStyle/>
          <a:p>
            <a:pPr algn="ctr"/>
            <a:r>
              <a:rPr lang="en-US" sz="3600" dirty="0" smtClean="0">
                <a:latin typeface="Open Sans" panose="020B0606030504020204" pitchFamily="34" charset="0"/>
                <a:ea typeface="Open Sans" panose="020B0606030504020204" pitchFamily="34" charset="0"/>
                <a:cs typeface="Open Sans" panose="020B0606030504020204" pitchFamily="34" charset="0"/>
              </a:rPr>
              <a:t>What do they do and how involved are they in our lives today?</a:t>
            </a:r>
          </a:p>
        </p:txBody>
      </p:sp>
      <p:sp>
        <p:nvSpPr>
          <p:cNvPr id="8" name="TextBox 7">
            <a:extLst>
              <a:ext uri="{FF2B5EF4-FFF2-40B4-BE49-F238E27FC236}">
                <a16:creationId xmlns:a16="http://schemas.microsoft.com/office/drawing/2014/main" xmlns="" id="{B85756AC-6189-4484-A34F-F87825F3D5D5}"/>
              </a:ext>
            </a:extLst>
          </p:cNvPr>
          <p:cNvSpPr txBox="1"/>
          <p:nvPr/>
        </p:nvSpPr>
        <p:spPr>
          <a:xfrm>
            <a:off x="797942" y="1818150"/>
            <a:ext cx="7969539" cy="2308324"/>
          </a:xfrm>
          <a:prstGeom prst="rect">
            <a:avLst/>
          </a:prstGeom>
          <a:noFill/>
        </p:spPr>
        <p:txBody>
          <a:bodyPr wrap="square" rtlCol="0">
            <a:spAutoFit/>
          </a:bodyPr>
          <a:lstStyle/>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Luke 15:10</a:t>
            </a:r>
          </a:p>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Just so, I tell you, there is joy before the angels of God over one sinner who repents.”</a:t>
            </a:r>
          </a:p>
        </p:txBody>
      </p:sp>
      <p:sp>
        <p:nvSpPr>
          <p:cNvPr id="6" name="TextBox 5">
            <a:extLst>
              <a:ext uri="{FF2B5EF4-FFF2-40B4-BE49-F238E27FC236}">
                <a16:creationId xmlns:a16="http://schemas.microsoft.com/office/drawing/2014/main" xmlns="" id="{B85756AC-6189-4484-A34F-F87825F3D5D5}"/>
              </a:ext>
            </a:extLst>
          </p:cNvPr>
          <p:cNvSpPr txBox="1"/>
          <p:nvPr/>
        </p:nvSpPr>
        <p:spPr>
          <a:xfrm>
            <a:off x="600718" y="4525490"/>
            <a:ext cx="7969539" cy="646331"/>
          </a:xfrm>
          <a:prstGeom prst="rect">
            <a:avLst/>
          </a:prstGeom>
          <a:noFill/>
        </p:spPr>
        <p:txBody>
          <a:bodyPr wrap="square" rtlCol="0">
            <a:spAutoFit/>
          </a:bodyPr>
          <a:lstStyle/>
          <a:p>
            <a:pPr lvl="0"/>
            <a:r>
              <a:rPr lang="en-US" sz="3600" b="1" dirty="0" smtClean="0">
                <a:latin typeface="Open Sans" panose="020B0606030504020204" pitchFamily="34" charset="0"/>
                <a:ea typeface="Open Sans" panose="020B0606030504020204" pitchFamily="34" charset="0"/>
                <a:cs typeface="Open Sans" panose="020B0606030504020204" pitchFamily="34" charset="0"/>
              </a:rPr>
              <a:t>6. Very interested in our lives</a:t>
            </a:r>
            <a:endParaRPr lang="en-US" sz="3600" b="1"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292277"/>
            <a:ext cx="8088085" cy="1200329"/>
          </a:xfrm>
          <a:prstGeom prst="rect">
            <a:avLst/>
          </a:prstGeom>
          <a:noFill/>
        </p:spPr>
        <p:txBody>
          <a:bodyPr wrap="square" rtlCol="0">
            <a:spAutoFit/>
          </a:bodyPr>
          <a:lstStyle/>
          <a:p>
            <a:pPr algn="ctr"/>
            <a:r>
              <a:rPr lang="en-US" sz="3600" dirty="0" smtClean="0">
                <a:latin typeface="Open Sans" panose="020B0606030504020204" pitchFamily="34" charset="0"/>
                <a:ea typeface="Open Sans" panose="020B0606030504020204" pitchFamily="34" charset="0"/>
                <a:cs typeface="Open Sans" panose="020B0606030504020204" pitchFamily="34" charset="0"/>
              </a:rPr>
              <a:t>What do they do and how involved are they in our lives today?</a:t>
            </a:r>
          </a:p>
        </p:txBody>
      </p:sp>
      <p:sp>
        <p:nvSpPr>
          <p:cNvPr id="8" name="TextBox 7">
            <a:extLst>
              <a:ext uri="{FF2B5EF4-FFF2-40B4-BE49-F238E27FC236}">
                <a16:creationId xmlns:a16="http://schemas.microsoft.com/office/drawing/2014/main" xmlns="" id="{B85756AC-6189-4484-A34F-F87825F3D5D5}"/>
              </a:ext>
            </a:extLst>
          </p:cNvPr>
          <p:cNvSpPr txBox="1"/>
          <p:nvPr/>
        </p:nvSpPr>
        <p:spPr>
          <a:xfrm>
            <a:off x="797942" y="2813232"/>
            <a:ext cx="7969539" cy="646331"/>
          </a:xfrm>
          <a:prstGeom prst="rect">
            <a:avLst/>
          </a:prstGeom>
          <a:noFill/>
        </p:spPr>
        <p:txBody>
          <a:bodyPr wrap="square" rtlCol="0">
            <a:spAutoFit/>
          </a:bodyPr>
          <a:lstStyle/>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Daniel </a:t>
            </a:r>
            <a:r>
              <a:rPr lang="en-US" sz="3600" dirty="0" smtClean="0">
                <a:latin typeface="Open Sans" panose="020B0606030504020204" pitchFamily="34" charset="0"/>
                <a:ea typeface="Open Sans" panose="020B0606030504020204" pitchFamily="34" charset="0"/>
                <a:cs typeface="Open Sans" panose="020B0606030504020204" pitchFamily="34" charset="0"/>
              </a:rPr>
              <a:t>10:10-14</a:t>
            </a:r>
            <a:endParaRPr lang="en-US" sz="3600" dirty="0" smtClean="0">
              <a:latin typeface="Open Sans" panose="020B0606030504020204" pitchFamily="34"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xmlns="" id="{B85756AC-6189-4484-A34F-F87825F3D5D5}"/>
              </a:ext>
            </a:extLst>
          </p:cNvPr>
          <p:cNvSpPr txBox="1"/>
          <p:nvPr/>
        </p:nvSpPr>
        <p:spPr>
          <a:xfrm>
            <a:off x="600718" y="4391020"/>
            <a:ext cx="7969539" cy="1200329"/>
          </a:xfrm>
          <a:prstGeom prst="rect">
            <a:avLst/>
          </a:prstGeom>
          <a:noFill/>
        </p:spPr>
        <p:txBody>
          <a:bodyPr wrap="square" rtlCol="0">
            <a:spAutoFit/>
          </a:bodyPr>
          <a:lstStyle/>
          <a:p>
            <a:pPr lvl="0"/>
            <a:r>
              <a:rPr lang="en-US" sz="3600" b="1" dirty="0" smtClean="0">
                <a:latin typeface="Open Sans" panose="020B0606030504020204" pitchFamily="34" charset="0"/>
                <a:ea typeface="Open Sans" panose="020B0606030504020204" pitchFamily="34" charset="0"/>
                <a:cs typeface="Open Sans" panose="020B0606030504020204" pitchFamily="34" charset="0"/>
              </a:rPr>
              <a:t>7. Oversee/Interact with the nations?</a:t>
            </a:r>
            <a:endParaRPr lang="en-US" sz="3600" b="1"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292277"/>
            <a:ext cx="8088085" cy="1200329"/>
          </a:xfrm>
          <a:prstGeom prst="rect">
            <a:avLst/>
          </a:prstGeom>
          <a:noFill/>
        </p:spPr>
        <p:txBody>
          <a:bodyPr wrap="square" rtlCol="0">
            <a:spAutoFit/>
          </a:bodyPr>
          <a:lstStyle/>
          <a:p>
            <a:pPr algn="ctr"/>
            <a:r>
              <a:rPr lang="en-US" sz="3600" dirty="0" smtClean="0">
                <a:latin typeface="Open Sans" panose="020B0606030504020204" pitchFamily="34" charset="0"/>
                <a:ea typeface="Open Sans" panose="020B0606030504020204" pitchFamily="34" charset="0"/>
                <a:cs typeface="Open Sans" panose="020B0606030504020204" pitchFamily="34" charset="0"/>
              </a:rPr>
              <a:t>What do they do and how involved are they in our lives today?</a:t>
            </a:r>
          </a:p>
        </p:txBody>
      </p:sp>
      <p:sp>
        <p:nvSpPr>
          <p:cNvPr id="8" name="TextBox 7">
            <a:extLst>
              <a:ext uri="{FF2B5EF4-FFF2-40B4-BE49-F238E27FC236}">
                <a16:creationId xmlns:a16="http://schemas.microsoft.com/office/drawing/2014/main" xmlns="" id="{B85756AC-6189-4484-A34F-F87825F3D5D5}"/>
              </a:ext>
            </a:extLst>
          </p:cNvPr>
          <p:cNvSpPr txBox="1"/>
          <p:nvPr/>
        </p:nvSpPr>
        <p:spPr>
          <a:xfrm>
            <a:off x="797942" y="1656790"/>
            <a:ext cx="7969539" cy="4524315"/>
          </a:xfrm>
          <a:prstGeom prst="rect">
            <a:avLst/>
          </a:prstGeom>
          <a:noFill/>
        </p:spPr>
        <p:txBody>
          <a:bodyPr wrap="square" rtlCol="0">
            <a:spAutoFit/>
          </a:bodyPr>
          <a:lstStyle/>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2 Kings 6:17</a:t>
            </a:r>
          </a:p>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Then Elisha prayed and said, “O LORD, please open his eyes that he may see.” So the LORD opened the eyes of the young man, and he saw, and behold, the mountain was full of horses and chariots of fire all around Elisha.</a:t>
            </a: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292277"/>
            <a:ext cx="8088085" cy="1200329"/>
          </a:xfrm>
          <a:prstGeom prst="rect">
            <a:avLst/>
          </a:prstGeom>
          <a:noFill/>
        </p:spPr>
        <p:txBody>
          <a:bodyPr wrap="square" rtlCol="0">
            <a:spAutoFit/>
          </a:bodyPr>
          <a:lstStyle/>
          <a:p>
            <a:pPr algn="ctr"/>
            <a:r>
              <a:rPr lang="en-US" sz="3600" dirty="0" smtClean="0">
                <a:latin typeface="Open Sans" panose="020B0606030504020204" pitchFamily="34" charset="0"/>
                <a:ea typeface="Open Sans" panose="020B0606030504020204" pitchFamily="34" charset="0"/>
                <a:cs typeface="Open Sans" panose="020B0606030504020204" pitchFamily="34" charset="0"/>
              </a:rPr>
              <a:t>What do they do and how involved are they in our lives today?</a:t>
            </a:r>
          </a:p>
        </p:txBody>
      </p:sp>
      <p:sp>
        <p:nvSpPr>
          <p:cNvPr id="8" name="TextBox 7">
            <a:extLst>
              <a:ext uri="{FF2B5EF4-FFF2-40B4-BE49-F238E27FC236}">
                <a16:creationId xmlns:a16="http://schemas.microsoft.com/office/drawing/2014/main" xmlns="" id="{B85756AC-6189-4484-A34F-F87825F3D5D5}"/>
              </a:ext>
            </a:extLst>
          </p:cNvPr>
          <p:cNvSpPr txBox="1"/>
          <p:nvPr/>
        </p:nvSpPr>
        <p:spPr>
          <a:xfrm>
            <a:off x="797942" y="1656790"/>
            <a:ext cx="7969539" cy="2308324"/>
          </a:xfrm>
          <a:prstGeom prst="rect">
            <a:avLst/>
          </a:prstGeom>
          <a:noFill/>
        </p:spPr>
        <p:txBody>
          <a:bodyPr wrap="square" rtlCol="0">
            <a:spAutoFit/>
          </a:bodyPr>
          <a:lstStyle/>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Psalm 34:7</a:t>
            </a:r>
          </a:p>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The </a:t>
            </a:r>
            <a:r>
              <a:rPr lang="en-US" sz="3600" dirty="0" smtClean="0">
                <a:latin typeface="Open Sans" panose="020B0606030504020204" pitchFamily="34" charset="0"/>
                <a:ea typeface="Open Sans" panose="020B0606030504020204" pitchFamily="34" charset="0"/>
                <a:cs typeface="Open Sans" panose="020B0606030504020204" pitchFamily="34" charset="0"/>
              </a:rPr>
              <a:t>angel of the Lord encamps</a:t>
            </a:r>
          </a:p>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    around those who fear him, and delivers them.</a:t>
            </a:r>
          </a:p>
        </p:txBody>
      </p:sp>
      <p:sp>
        <p:nvSpPr>
          <p:cNvPr id="6" name="TextBox 5">
            <a:extLst>
              <a:ext uri="{FF2B5EF4-FFF2-40B4-BE49-F238E27FC236}">
                <a16:creationId xmlns:a16="http://schemas.microsoft.com/office/drawing/2014/main" xmlns="" id="{B85756AC-6189-4484-A34F-F87825F3D5D5}"/>
              </a:ext>
            </a:extLst>
          </p:cNvPr>
          <p:cNvSpPr txBox="1"/>
          <p:nvPr/>
        </p:nvSpPr>
        <p:spPr>
          <a:xfrm>
            <a:off x="600718" y="4391020"/>
            <a:ext cx="7969539" cy="646331"/>
          </a:xfrm>
          <a:prstGeom prst="rect">
            <a:avLst/>
          </a:prstGeom>
          <a:noFill/>
        </p:spPr>
        <p:txBody>
          <a:bodyPr wrap="square" rtlCol="0">
            <a:spAutoFit/>
          </a:bodyPr>
          <a:lstStyle/>
          <a:p>
            <a:pPr lvl="0"/>
            <a:r>
              <a:rPr lang="en-US" sz="3600" b="1" dirty="0" smtClean="0">
                <a:latin typeface="Open Sans" panose="020B0606030504020204" pitchFamily="34" charset="0"/>
                <a:ea typeface="Open Sans" panose="020B0606030504020204" pitchFamily="34" charset="0"/>
                <a:cs typeface="Open Sans" panose="020B0606030504020204" pitchFamily="34" charset="0"/>
              </a:rPr>
              <a:t>8. Protect God’s people?</a:t>
            </a:r>
            <a:endParaRPr lang="en-US" sz="3600" b="1"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292277"/>
            <a:ext cx="8088085" cy="1200329"/>
          </a:xfrm>
          <a:prstGeom prst="rect">
            <a:avLst/>
          </a:prstGeom>
          <a:noFill/>
        </p:spPr>
        <p:txBody>
          <a:bodyPr wrap="square" rtlCol="0">
            <a:spAutoFit/>
          </a:bodyPr>
          <a:lstStyle/>
          <a:p>
            <a:pPr algn="ctr"/>
            <a:r>
              <a:rPr lang="en-US" sz="3600" dirty="0" smtClean="0">
                <a:latin typeface="Open Sans" panose="020B0606030504020204" pitchFamily="34" charset="0"/>
                <a:ea typeface="Open Sans" panose="020B0606030504020204" pitchFamily="34" charset="0"/>
                <a:cs typeface="Open Sans" panose="020B0606030504020204" pitchFamily="34" charset="0"/>
              </a:rPr>
              <a:t>What do they do and how involved are they in our lives today?</a:t>
            </a:r>
          </a:p>
        </p:txBody>
      </p:sp>
      <p:sp>
        <p:nvSpPr>
          <p:cNvPr id="8" name="TextBox 7">
            <a:extLst>
              <a:ext uri="{FF2B5EF4-FFF2-40B4-BE49-F238E27FC236}">
                <a16:creationId xmlns:a16="http://schemas.microsoft.com/office/drawing/2014/main" xmlns="" id="{B85756AC-6189-4484-A34F-F87825F3D5D5}"/>
              </a:ext>
            </a:extLst>
          </p:cNvPr>
          <p:cNvSpPr txBox="1"/>
          <p:nvPr/>
        </p:nvSpPr>
        <p:spPr>
          <a:xfrm>
            <a:off x="797942" y="1656790"/>
            <a:ext cx="7969539" cy="2862322"/>
          </a:xfrm>
          <a:prstGeom prst="rect">
            <a:avLst/>
          </a:prstGeom>
          <a:noFill/>
        </p:spPr>
        <p:txBody>
          <a:bodyPr wrap="square" rtlCol="0">
            <a:spAutoFit/>
          </a:bodyPr>
          <a:lstStyle/>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Matt 18:10</a:t>
            </a:r>
          </a:p>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“See that you do not despise one of these little ones. For I tell you that in heaven their angels always see the face of my Father who is in heaven.</a:t>
            </a:r>
          </a:p>
        </p:txBody>
      </p:sp>
      <p:sp>
        <p:nvSpPr>
          <p:cNvPr id="6" name="TextBox 5">
            <a:extLst>
              <a:ext uri="{FF2B5EF4-FFF2-40B4-BE49-F238E27FC236}">
                <a16:creationId xmlns:a16="http://schemas.microsoft.com/office/drawing/2014/main" xmlns="" id="{B85756AC-6189-4484-A34F-F87825F3D5D5}"/>
              </a:ext>
            </a:extLst>
          </p:cNvPr>
          <p:cNvSpPr txBox="1"/>
          <p:nvPr/>
        </p:nvSpPr>
        <p:spPr>
          <a:xfrm>
            <a:off x="600718" y="4713748"/>
            <a:ext cx="7969539" cy="646331"/>
          </a:xfrm>
          <a:prstGeom prst="rect">
            <a:avLst/>
          </a:prstGeom>
          <a:noFill/>
        </p:spPr>
        <p:txBody>
          <a:bodyPr wrap="square" rtlCol="0">
            <a:spAutoFit/>
          </a:bodyPr>
          <a:lstStyle/>
          <a:p>
            <a:pPr lvl="0"/>
            <a:r>
              <a:rPr lang="en-US" sz="3600" b="1" dirty="0" smtClean="0">
                <a:latin typeface="Open Sans" panose="020B0606030504020204" pitchFamily="34" charset="0"/>
                <a:ea typeface="Open Sans" panose="020B0606030504020204" pitchFamily="34" charset="0"/>
                <a:cs typeface="Open Sans" panose="020B0606030504020204" pitchFamily="34" charset="0"/>
              </a:rPr>
              <a:t>8. Assigned to individuals?</a:t>
            </a:r>
            <a:endParaRPr lang="en-US" sz="3600" b="1"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292277"/>
            <a:ext cx="8088085" cy="1200329"/>
          </a:xfrm>
          <a:prstGeom prst="rect">
            <a:avLst/>
          </a:prstGeom>
          <a:noFill/>
        </p:spPr>
        <p:txBody>
          <a:bodyPr wrap="square" rtlCol="0">
            <a:spAutoFit/>
          </a:bodyPr>
          <a:lstStyle/>
          <a:p>
            <a:pPr algn="ctr"/>
            <a:r>
              <a:rPr lang="en-US" sz="3600" dirty="0" smtClean="0">
                <a:latin typeface="Open Sans" panose="020B0606030504020204" pitchFamily="34" charset="0"/>
                <a:ea typeface="Open Sans" panose="020B0606030504020204" pitchFamily="34" charset="0"/>
                <a:cs typeface="Open Sans" panose="020B0606030504020204" pitchFamily="34" charset="0"/>
              </a:rPr>
              <a:t>What do they do and how involved are they in our lives today?</a:t>
            </a:r>
          </a:p>
        </p:txBody>
      </p:sp>
      <p:sp>
        <p:nvSpPr>
          <p:cNvPr id="8" name="TextBox 7">
            <a:extLst>
              <a:ext uri="{FF2B5EF4-FFF2-40B4-BE49-F238E27FC236}">
                <a16:creationId xmlns:a16="http://schemas.microsoft.com/office/drawing/2014/main" xmlns="" id="{B85756AC-6189-4484-A34F-F87825F3D5D5}"/>
              </a:ext>
            </a:extLst>
          </p:cNvPr>
          <p:cNvSpPr txBox="1"/>
          <p:nvPr/>
        </p:nvSpPr>
        <p:spPr>
          <a:xfrm>
            <a:off x="797942" y="1656790"/>
            <a:ext cx="7969539" cy="3416320"/>
          </a:xfrm>
          <a:prstGeom prst="rect">
            <a:avLst/>
          </a:prstGeom>
          <a:noFill/>
        </p:spPr>
        <p:txBody>
          <a:bodyPr wrap="square" rtlCol="0">
            <a:spAutoFit/>
          </a:bodyPr>
          <a:lstStyle/>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Rev 2:1</a:t>
            </a:r>
          </a:p>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“To the angel of the church in Ephesus write: ‘The words of him who holds the seven stars in his right hand, who walks among the seven golden </a:t>
            </a:r>
            <a:r>
              <a:rPr lang="en-US" sz="3600" dirty="0" err="1" smtClean="0">
                <a:latin typeface="Open Sans" panose="020B0606030504020204" pitchFamily="34" charset="0"/>
                <a:ea typeface="Open Sans" panose="020B0606030504020204" pitchFamily="34" charset="0"/>
                <a:cs typeface="Open Sans" panose="020B0606030504020204" pitchFamily="34" charset="0"/>
              </a:rPr>
              <a:t>lampstands</a:t>
            </a:r>
            <a:r>
              <a:rPr lang="en-US" sz="3600" dirty="0" smtClean="0">
                <a:latin typeface="Open Sans" panose="020B0606030504020204" pitchFamily="34" charset="0"/>
                <a:ea typeface="Open Sans" panose="020B0606030504020204" pitchFamily="34" charset="0"/>
                <a:cs typeface="Open Sans" panose="020B0606030504020204" pitchFamily="34" charset="0"/>
              </a:rPr>
              <a:t>.</a:t>
            </a:r>
          </a:p>
        </p:txBody>
      </p:sp>
      <p:sp>
        <p:nvSpPr>
          <p:cNvPr id="6" name="TextBox 5">
            <a:extLst>
              <a:ext uri="{FF2B5EF4-FFF2-40B4-BE49-F238E27FC236}">
                <a16:creationId xmlns:a16="http://schemas.microsoft.com/office/drawing/2014/main" xmlns="" id="{B85756AC-6189-4484-A34F-F87825F3D5D5}"/>
              </a:ext>
            </a:extLst>
          </p:cNvPr>
          <p:cNvSpPr txBox="1"/>
          <p:nvPr/>
        </p:nvSpPr>
        <p:spPr>
          <a:xfrm>
            <a:off x="600718" y="5278522"/>
            <a:ext cx="7969539" cy="646331"/>
          </a:xfrm>
          <a:prstGeom prst="rect">
            <a:avLst/>
          </a:prstGeom>
          <a:noFill/>
        </p:spPr>
        <p:txBody>
          <a:bodyPr wrap="square" rtlCol="0">
            <a:spAutoFit/>
          </a:bodyPr>
          <a:lstStyle/>
          <a:p>
            <a:pPr lvl="0"/>
            <a:r>
              <a:rPr lang="en-US" sz="3600" b="1" dirty="0" smtClean="0">
                <a:latin typeface="Open Sans" panose="020B0606030504020204" pitchFamily="34" charset="0"/>
                <a:ea typeface="Open Sans" panose="020B0606030504020204" pitchFamily="34" charset="0"/>
                <a:cs typeface="Open Sans" panose="020B0606030504020204" pitchFamily="34" charset="0"/>
              </a:rPr>
              <a:t>9. Assigned to churches?</a:t>
            </a:r>
            <a:endParaRPr lang="en-US" sz="3600" b="1"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292277"/>
            <a:ext cx="8088085" cy="1200329"/>
          </a:xfrm>
          <a:prstGeom prst="rect">
            <a:avLst/>
          </a:prstGeom>
          <a:noFill/>
        </p:spPr>
        <p:txBody>
          <a:bodyPr wrap="square" rtlCol="0">
            <a:spAutoFit/>
          </a:bodyPr>
          <a:lstStyle/>
          <a:p>
            <a:pPr algn="ctr"/>
            <a:r>
              <a:rPr lang="en-US" sz="3600" dirty="0" smtClean="0">
                <a:latin typeface="Open Sans" panose="020B0606030504020204" pitchFamily="34" charset="0"/>
                <a:ea typeface="Open Sans" panose="020B0606030504020204" pitchFamily="34" charset="0"/>
                <a:cs typeface="Open Sans" panose="020B0606030504020204" pitchFamily="34" charset="0"/>
              </a:rPr>
              <a:t>What do they do and how involved are they in our lives today?</a:t>
            </a:r>
          </a:p>
        </p:txBody>
      </p:sp>
      <p:sp>
        <p:nvSpPr>
          <p:cNvPr id="8" name="TextBox 7">
            <a:extLst>
              <a:ext uri="{FF2B5EF4-FFF2-40B4-BE49-F238E27FC236}">
                <a16:creationId xmlns:a16="http://schemas.microsoft.com/office/drawing/2014/main" xmlns="" id="{B85756AC-6189-4484-A34F-F87825F3D5D5}"/>
              </a:ext>
            </a:extLst>
          </p:cNvPr>
          <p:cNvSpPr txBox="1"/>
          <p:nvPr/>
        </p:nvSpPr>
        <p:spPr>
          <a:xfrm>
            <a:off x="510988" y="1656790"/>
            <a:ext cx="8256493" cy="3970318"/>
          </a:xfrm>
          <a:prstGeom prst="rect">
            <a:avLst/>
          </a:prstGeom>
          <a:noFill/>
        </p:spPr>
        <p:txBody>
          <a:bodyPr wrap="square" rtlCol="0">
            <a:spAutoFit/>
          </a:bodyPr>
          <a:lstStyle/>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Eph </a:t>
            </a:r>
            <a:r>
              <a:rPr lang="en-US" sz="3600" dirty="0" smtClean="0">
                <a:latin typeface="Open Sans" panose="020B0606030504020204" pitchFamily="34" charset="0"/>
                <a:ea typeface="Open Sans" panose="020B0606030504020204" pitchFamily="34" charset="0"/>
                <a:cs typeface="Open Sans" panose="020B0606030504020204" pitchFamily="34" charset="0"/>
              </a:rPr>
              <a:t>6:12</a:t>
            </a:r>
            <a:endParaRPr lang="en-US" sz="3600" dirty="0" smtClean="0">
              <a:latin typeface="Open Sans" panose="020B0606030504020204" pitchFamily="34" charset="0"/>
              <a:ea typeface="Open Sans" panose="020B0606030504020204" pitchFamily="34" charset="0"/>
              <a:cs typeface="Open Sans" panose="020B0606030504020204" pitchFamily="34" charset="0"/>
            </a:endParaRPr>
          </a:p>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For</a:t>
            </a:r>
            <a:r>
              <a:rPr lang="en-US" sz="3600" dirty="0" smtClean="0">
                <a:latin typeface="Open Sans" panose="020B0606030504020204" pitchFamily="34" charset="0"/>
                <a:ea typeface="Open Sans" panose="020B0606030504020204" pitchFamily="34" charset="0"/>
                <a:cs typeface="Open Sans" panose="020B0606030504020204" pitchFamily="34" charset="0"/>
              </a:rPr>
              <a:t> we do not wrestle against flesh and blood, but against the rulers, against the authorities, against the cosmic powers over this present darkness, against the spiritual forces of evil in the heavenly places. </a:t>
            </a:r>
          </a:p>
        </p:txBody>
      </p:sp>
      <p:sp>
        <p:nvSpPr>
          <p:cNvPr id="6" name="TextBox 5">
            <a:extLst>
              <a:ext uri="{FF2B5EF4-FFF2-40B4-BE49-F238E27FC236}">
                <a16:creationId xmlns:a16="http://schemas.microsoft.com/office/drawing/2014/main" xmlns="" id="{B85756AC-6189-4484-A34F-F87825F3D5D5}"/>
              </a:ext>
            </a:extLst>
          </p:cNvPr>
          <p:cNvSpPr txBox="1"/>
          <p:nvPr/>
        </p:nvSpPr>
        <p:spPr>
          <a:xfrm>
            <a:off x="600718" y="5681932"/>
            <a:ext cx="7969539" cy="646331"/>
          </a:xfrm>
          <a:prstGeom prst="rect">
            <a:avLst/>
          </a:prstGeom>
          <a:noFill/>
        </p:spPr>
        <p:txBody>
          <a:bodyPr wrap="square" rtlCol="0">
            <a:spAutoFit/>
          </a:bodyPr>
          <a:lstStyle/>
          <a:p>
            <a:pPr lvl="0"/>
            <a:r>
              <a:rPr lang="en-US" sz="3600" b="1" dirty="0" smtClean="0">
                <a:latin typeface="Open Sans" panose="020B0606030504020204" pitchFamily="34" charset="0"/>
                <a:ea typeface="Open Sans" panose="020B0606030504020204" pitchFamily="34" charset="0"/>
                <a:cs typeface="Open Sans" panose="020B0606030504020204" pitchFamily="34" charset="0"/>
              </a:rPr>
              <a:t>10. Part of our spiritual battle</a:t>
            </a:r>
            <a:endParaRPr lang="en-US" sz="3600" b="1"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292277"/>
            <a:ext cx="8088085" cy="769441"/>
          </a:xfrm>
          <a:prstGeom prst="rect">
            <a:avLst/>
          </a:prstGeom>
          <a:noFill/>
        </p:spPr>
        <p:txBody>
          <a:bodyPr wrap="square" rtlCol="0">
            <a:spAutoFit/>
          </a:bodyPr>
          <a:lstStyle/>
          <a:p>
            <a:pPr algn="ctr"/>
            <a:r>
              <a:rPr lang="en-US" sz="4400" dirty="0" smtClean="0">
                <a:latin typeface="Open Sans" panose="020B0606030504020204" pitchFamily="34" charset="0"/>
                <a:ea typeface="Open Sans" panose="020B0606030504020204" pitchFamily="34" charset="0"/>
                <a:cs typeface="Open Sans" panose="020B0606030504020204" pitchFamily="34" charset="0"/>
              </a:rPr>
              <a:t>What should we do with this?</a:t>
            </a:r>
          </a:p>
        </p:txBody>
      </p:sp>
      <p:sp>
        <p:nvSpPr>
          <p:cNvPr id="8" name="TextBox 7">
            <a:extLst>
              <a:ext uri="{FF2B5EF4-FFF2-40B4-BE49-F238E27FC236}">
                <a16:creationId xmlns:a16="http://schemas.microsoft.com/office/drawing/2014/main" xmlns="" id="{B85756AC-6189-4484-A34F-F87825F3D5D5}"/>
              </a:ext>
            </a:extLst>
          </p:cNvPr>
          <p:cNvSpPr txBox="1"/>
          <p:nvPr/>
        </p:nvSpPr>
        <p:spPr>
          <a:xfrm>
            <a:off x="510988" y="1656790"/>
            <a:ext cx="8256493" cy="3416320"/>
          </a:xfrm>
          <a:prstGeom prst="rect">
            <a:avLst/>
          </a:prstGeom>
          <a:noFill/>
        </p:spPr>
        <p:txBody>
          <a:bodyPr wrap="square" rtlCol="0">
            <a:spAutoFit/>
          </a:bodyPr>
          <a:lstStyle/>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Colossians 2:18</a:t>
            </a:r>
          </a:p>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Let no one disqualify you, insisting on asceticism and worship of angels, going on in detail about visions, puffed up without reason by his sensuous mind,</a:t>
            </a: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2" name="Oval 1">
            <a:extLst>
              <a:ext uri="{FF2B5EF4-FFF2-40B4-BE49-F238E27FC236}">
                <a16:creationId xmlns:a16="http://schemas.microsoft.com/office/drawing/2014/main" xmlns="" id="{D54D59C6-ABDD-4A88-A72F-ED2414945735}"/>
              </a:ext>
            </a:extLst>
          </p:cNvPr>
          <p:cNvSpPr/>
          <p:nvPr/>
        </p:nvSpPr>
        <p:spPr>
          <a:xfrm>
            <a:off x="3671772" y="3298371"/>
            <a:ext cx="1793174" cy="1423154"/>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D95536D7-35DF-4534-8A76-B7B22FED33A0}"/>
              </a:ext>
            </a:extLst>
          </p:cNvPr>
          <p:cNvSpPr txBox="1"/>
          <p:nvPr/>
        </p:nvSpPr>
        <p:spPr>
          <a:xfrm>
            <a:off x="3646714" y="3603171"/>
            <a:ext cx="1894114" cy="830997"/>
          </a:xfrm>
          <a:prstGeom prst="rect">
            <a:avLst/>
          </a:prstGeom>
          <a:noFill/>
        </p:spPr>
        <p:txBody>
          <a:bodyPr wrap="square" rtlCol="0">
            <a:spAutoFit/>
          </a:bodyPr>
          <a:lstStyle/>
          <a:p>
            <a:pPr algn="ctr"/>
            <a:r>
              <a:rPr lang="en-US" sz="24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Physical Reality</a:t>
            </a:r>
          </a:p>
        </p:txBody>
      </p:sp>
      <p:sp>
        <p:nvSpPr>
          <p:cNvPr id="5" name="TextBox 4">
            <a:extLst>
              <a:ext uri="{FF2B5EF4-FFF2-40B4-BE49-F238E27FC236}">
                <a16:creationId xmlns:a16="http://schemas.microsoft.com/office/drawing/2014/main" xmlns="" id="{3959E8F6-77C8-4DE9-8DE9-76250D5536FA}"/>
              </a:ext>
            </a:extLst>
          </p:cNvPr>
          <p:cNvSpPr txBox="1"/>
          <p:nvPr/>
        </p:nvSpPr>
        <p:spPr>
          <a:xfrm>
            <a:off x="3045945" y="1759298"/>
            <a:ext cx="3226280" cy="1015663"/>
          </a:xfrm>
          <a:prstGeom prst="rect">
            <a:avLst/>
          </a:prstGeom>
          <a:noFill/>
        </p:spPr>
        <p:txBody>
          <a:bodyPr wrap="square" rtlCol="0">
            <a:spAutoFit/>
          </a:bodyPr>
          <a:lstStyle/>
          <a:p>
            <a:pPr algn="ctr"/>
            <a:r>
              <a:rPr lang="en-US" sz="6000" dirty="0">
                <a:latin typeface="Open Sans" panose="020B0606030504020204" pitchFamily="34" charset="0"/>
                <a:ea typeface="Open Sans" panose="020B0606030504020204" pitchFamily="34" charset="0"/>
                <a:cs typeface="Open Sans" panose="020B0606030504020204" pitchFamily="34" charset="0"/>
              </a:rPr>
              <a:t>God</a:t>
            </a:r>
          </a:p>
        </p:txBody>
      </p:sp>
      <p:sp>
        <p:nvSpPr>
          <p:cNvPr id="6" name="TextBox 5">
            <a:extLst>
              <a:ext uri="{FF2B5EF4-FFF2-40B4-BE49-F238E27FC236}">
                <a16:creationId xmlns:a16="http://schemas.microsoft.com/office/drawing/2014/main" xmlns="" id="{C20F9274-2823-49FD-A8B9-19224E0DE7AC}"/>
              </a:ext>
            </a:extLst>
          </p:cNvPr>
          <p:cNvSpPr txBox="1"/>
          <p:nvPr/>
        </p:nvSpPr>
        <p:spPr>
          <a:xfrm>
            <a:off x="0" y="653701"/>
            <a:ext cx="9143999" cy="1015663"/>
          </a:xfrm>
          <a:prstGeom prst="rect">
            <a:avLst/>
          </a:prstGeom>
          <a:noFill/>
        </p:spPr>
        <p:txBody>
          <a:bodyPr wrap="square" rtlCol="0">
            <a:spAutoFit/>
          </a:bodyPr>
          <a:lstStyle/>
          <a:p>
            <a:pPr algn="ctr"/>
            <a:r>
              <a:rPr lang="en-US" sz="6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Unseen reality</a:t>
            </a:r>
          </a:p>
        </p:txBody>
      </p:sp>
      <p:sp>
        <p:nvSpPr>
          <p:cNvPr id="7" name="TextBox 6">
            <a:extLst>
              <a:ext uri="{FF2B5EF4-FFF2-40B4-BE49-F238E27FC236}">
                <a16:creationId xmlns:a16="http://schemas.microsoft.com/office/drawing/2014/main" xmlns="" id="{257F8FDD-6621-4432-A990-6DDD48EE981D}"/>
              </a:ext>
            </a:extLst>
          </p:cNvPr>
          <p:cNvSpPr txBox="1"/>
          <p:nvPr/>
        </p:nvSpPr>
        <p:spPr>
          <a:xfrm>
            <a:off x="605080" y="2479266"/>
            <a:ext cx="3226280" cy="1015663"/>
          </a:xfrm>
          <a:prstGeom prst="rect">
            <a:avLst/>
          </a:prstGeom>
          <a:noFill/>
        </p:spPr>
        <p:txBody>
          <a:bodyPr wrap="square" rtlCol="0">
            <a:spAutoFit/>
          </a:bodyPr>
          <a:lstStyle/>
          <a:p>
            <a:pPr algn="ctr"/>
            <a:r>
              <a:rPr lang="en-US" sz="6000" dirty="0">
                <a:latin typeface="Open Sans" panose="020B0606030504020204" pitchFamily="34" charset="0"/>
                <a:ea typeface="Open Sans" panose="020B0606030504020204" pitchFamily="34" charset="0"/>
                <a:cs typeface="Open Sans" panose="020B0606030504020204" pitchFamily="34" charset="0"/>
              </a:rPr>
              <a:t>Angels</a:t>
            </a:r>
          </a:p>
        </p:txBody>
      </p:sp>
      <p:sp>
        <p:nvSpPr>
          <p:cNvPr id="8" name="TextBox 7">
            <a:extLst>
              <a:ext uri="{FF2B5EF4-FFF2-40B4-BE49-F238E27FC236}">
                <a16:creationId xmlns:a16="http://schemas.microsoft.com/office/drawing/2014/main" xmlns="" id="{B85756AC-6189-4484-A34F-F87825F3D5D5}"/>
              </a:ext>
            </a:extLst>
          </p:cNvPr>
          <p:cNvSpPr txBox="1"/>
          <p:nvPr/>
        </p:nvSpPr>
        <p:spPr>
          <a:xfrm>
            <a:off x="5478800" y="2373965"/>
            <a:ext cx="3226280" cy="1015663"/>
          </a:xfrm>
          <a:prstGeom prst="rect">
            <a:avLst/>
          </a:prstGeom>
          <a:noFill/>
        </p:spPr>
        <p:txBody>
          <a:bodyPr wrap="square" rtlCol="0">
            <a:spAutoFit/>
          </a:bodyPr>
          <a:lstStyle/>
          <a:p>
            <a:pPr algn="ctr"/>
            <a:r>
              <a:rPr lang="en-US" sz="6000" dirty="0">
                <a:latin typeface="Open Sans" panose="020B0606030504020204" pitchFamily="34" charset="0"/>
                <a:ea typeface="Open Sans" panose="020B0606030504020204" pitchFamily="34" charset="0"/>
                <a:cs typeface="Open Sans" panose="020B0606030504020204" pitchFamily="34" charset="0"/>
              </a:rPr>
              <a:t>Satan</a:t>
            </a:r>
          </a:p>
        </p:txBody>
      </p:sp>
    </p:spTree>
    <p:extLst>
      <p:ext uri="{BB962C8B-B14F-4D97-AF65-F5344CB8AC3E}">
        <p14:creationId xmlns:p14="http://schemas.microsoft.com/office/powerpoint/2010/main" xmlns="" val="167199767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292277"/>
            <a:ext cx="8088085" cy="769441"/>
          </a:xfrm>
          <a:prstGeom prst="rect">
            <a:avLst/>
          </a:prstGeom>
          <a:noFill/>
        </p:spPr>
        <p:txBody>
          <a:bodyPr wrap="square" rtlCol="0">
            <a:spAutoFit/>
          </a:bodyPr>
          <a:lstStyle/>
          <a:p>
            <a:pPr algn="ctr"/>
            <a:r>
              <a:rPr lang="en-US" sz="4400" dirty="0" smtClean="0">
                <a:latin typeface="Open Sans" panose="020B0606030504020204" pitchFamily="34" charset="0"/>
                <a:ea typeface="Open Sans" panose="020B0606030504020204" pitchFamily="34" charset="0"/>
                <a:cs typeface="Open Sans" panose="020B0606030504020204" pitchFamily="34" charset="0"/>
              </a:rPr>
              <a:t>What should we do with this?</a:t>
            </a:r>
          </a:p>
        </p:txBody>
      </p:sp>
      <p:sp>
        <p:nvSpPr>
          <p:cNvPr id="8" name="TextBox 7">
            <a:extLst>
              <a:ext uri="{FF2B5EF4-FFF2-40B4-BE49-F238E27FC236}">
                <a16:creationId xmlns:a16="http://schemas.microsoft.com/office/drawing/2014/main" xmlns="" id="{B85756AC-6189-4484-A34F-F87825F3D5D5}"/>
              </a:ext>
            </a:extLst>
          </p:cNvPr>
          <p:cNvSpPr txBox="1"/>
          <p:nvPr/>
        </p:nvSpPr>
        <p:spPr>
          <a:xfrm>
            <a:off x="510988" y="1656790"/>
            <a:ext cx="8256493" cy="4524315"/>
          </a:xfrm>
          <a:prstGeom prst="rect">
            <a:avLst/>
          </a:prstGeom>
          <a:noFill/>
        </p:spPr>
        <p:txBody>
          <a:bodyPr wrap="square" rtlCol="0">
            <a:spAutoFit/>
          </a:bodyPr>
          <a:lstStyle/>
          <a:p>
            <a:pPr marL="295275" lvl="0" indent="-295275">
              <a:buFont typeface="Arial" pitchFamily="34" charset="0"/>
              <a:buChar char="•"/>
            </a:pPr>
            <a:r>
              <a:rPr lang="en-US" sz="3600" dirty="0" smtClean="0">
                <a:latin typeface="Open Sans" panose="020B0606030504020204" pitchFamily="34" charset="0"/>
                <a:ea typeface="Open Sans" panose="020B0606030504020204" pitchFamily="34" charset="0"/>
                <a:cs typeface="Open Sans" panose="020B0606030504020204" pitchFamily="34" charset="0"/>
              </a:rPr>
              <a:t>Saving a soul is </a:t>
            </a:r>
            <a:r>
              <a:rPr lang="en-US" sz="3600" dirty="0" smtClean="0">
                <a:latin typeface="Open Sans" panose="020B0606030504020204" pitchFamily="34" charset="0"/>
                <a:ea typeface="Open Sans" panose="020B0606030504020204" pitchFamily="34" charset="0"/>
                <a:cs typeface="Open Sans" panose="020B0606030504020204" pitchFamily="34" charset="0"/>
              </a:rPr>
              <a:t>much more important than we understand.</a:t>
            </a:r>
          </a:p>
          <a:p>
            <a:pPr marL="295275" lvl="0" indent="-295275">
              <a:buFont typeface="Arial" pitchFamily="34" charset="0"/>
              <a:buChar char="•"/>
            </a:pPr>
            <a:r>
              <a:rPr lang="en-US" sz="3600" dirty="0" smtClean="0">
                <a:latin typeface="Open Sans" panose="020B0606030504020204" pitchFamily="34" charset="0"/>
                <a:ea typeface="Open Sans" panose="020B0606030504020204" pitchFamily="34" charset="0"/>
                <a:cs typeface="Open Sans" panose="020B0606030504020204" pitchFamily="34" charset="0"/>
              </a:rPr>
              <a:t>God is overseeing the nations much more than we understand.</a:t>
            </a:r>
          </a:p>
          <a:p>
            <a:pPr marL="295275" lvl="0" indent="-295275">
              <a:buFont typeface="Arial" pitchFamily="34" charset="0"/>
              <a:buChar char="•"/>
            </a:pPr>
            <a:r>
              <a:rPr lang="en-US" sz="3600" dirty="0" smtClean="0">
                <a:latin typeface="Open Sans" panose="020B0606030504020204" pitchFamily="34" charset="0"/>
                <a:ea typeface="Open Sans" panose="020B0606030504020204" pitchFamily="34" charset="0"/>
                <a:cs typeface="Open Sans" panose="020B0606030504020204" pitchFamily="34" charset="0"/>
              </a:rPr>
              <a:t>God is watching over us more than we understand</a:t>
            </a:r>
          </a:p>
          <a:p>
            <a:pPr marL="295275" lvl="0" indent="-295275">
              <a:buFont typeface="Arial" pitchFamily="34" charset="0"/>
              <a:buChar char="•"/>
            </a:pPr>
            <a:r>
              <a:rPr lang="en-US" sz="3600" dirty="0" smtClean="0">
                <a:latin typeface="Open Sans" panose="020B0606030504020204" pitchFamily="34" charset="0"/>
                <a:ea typeface="Open Sans" panose="020B0606030504020204" pitchFamily="34" charset="0"/>
                <a:cs typeface="Open Sans" panose="020B0606030504020204" pitchFamily="34" charset="0"/>
              </a:rPr>
              <a:t>The importance of every soul is much more than we </a:t>
            </a:r>
            <a:r>
              <a:rPr lang="en-US" sz="3600" dirty="0" smtClean="0">
                <a:latin typeface="Open Sans" panose="020B0606030504020204" pitchFamily="34" charset="0"/>
                <a:ea typeface="Open Sans" panose="020B0606030504020204" pitchFamily="34" charset="0"/>
                <a:cs typeface="Open Sans" panose="020B0606030504020204" pitchFamily="34" charset="0"/>
              </a:rPr>
              <a:t>understand</a:t>
            </a:r>
            <a:endParaRPr lang="en-US" sz="3600" dirty="0" smtClean="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247A17E4-6634-40D5-9926-48216AB6F4C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46536" y="0"/>
            <a:ext cx="4850928" cy="6858000"/>
          </a:xfrm>
          <a:prstGeom prst="rect">
            <a:avLst/>
          </a:prstGeom>
        </p:spPr>
      </p:pic>
    </p:spTree>
    <p:extLst>
      <p:ext uri="{BB962C8B-B14F-4D97-AF65-F5344CB8AC3E}">
        <p14:creationId xmlns:p14="http://schemas.microsoft.com/office/powerpoint/2010/main" xmlns="" val="439751523"/>
      </p:ext>
    </p:extLst>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duotone>
              <a:prstClr val="black"/>
              <a:schemeClr val="accent4">
                <a:tint val="45000"/>
                <a:satMod val="400000"/>
              </a:schemeClr>
            </a:duotone>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292277"/>
            <a:ext cx="8088085" cy="769441"/>
          </a:xfrm>
          <a:prstGeom prst="rect">
            <a:avLst/>
          </a:prstGeom>
          <a:noFill/>
        </p:spPr>
        <p:txBody>
          <a:bodyPr wrap="square" rtlCol="0">
            <a:spAutoFit/>
          </a:bodyPr>
          <a:lstStyle/>
          <a:p>
            <a:pPr algn="ctr"/>
            <a:r>
              <a:rPr lang="en-US" sz="4400" dirty="0" smtClean="0">
                <a:latin typeface="Open Sans" panose="020B0606030504020204" pitchFamily="34" charset="0"/>
                <a:ea typeface="Open Sans" panose="020B0606030504020204" pitchFamily="34" charset="0"/>
                <a:cs typeface="Open Sans" panose="020B0606030504020204" pitchFamily="34" charset="0"/>
              </a:rPr>
              <a:t>What should we do with this?</a:t>
            </a:r>
          </a:p>
        </p:txBody>
      </p:sp>
      <p:sp>
        <p:nvSpPr>
          <p:cNvPr id="8" name="TextBox 7">
            <a:extLst>
              <a:ext uri="{FF2B5EF4-FFF2-40B4-BE49-F238E27FC236}">
                <a16:creationId xmlns:a16="http://schemas.microsoft.com/office/drawing/2014/main" xmlns="" id="{B85756AC-6189-4484-A34F-F87825F3D5D5}"/>
              </a:ext>
            </a:extLst>
          </p:cNvPr>
          <p:cNvSpPr txBox="1"/>
          <p:nvPr/>
        </p:nvSpPr>
        <p:spPr>
          <a:xfrm>
            <a:off x="510988" y="2201076"/>
            <a:ext cx="8256493" cy="2862322"/>
          </a:xfrm>
          <a:prstGeom prst="rect">
            <a:avLst/>
          </a:prstGeom>
          <a:noFill/>
        </p:spPr>
        <p:txBody>
          <a:bodyPr wrap="square" rtlCol="0">
            <a:spAutoFit/>
          </a:bodyPr>
          <a:lstStyle/>
          <a:p>
            <a:pPr marL="295275" lvl="0" indent="-295275">
              <a:buFont typeface="Arial" pitchFamily="34" charset="0"/>
              <a:buChar char="•"/>
            </a:pPr>
            <a:r>
              <a:rPr lang="en-US" sz="3600" dirty="0" smtClean="0">
                <a:latin typeface="Open Sans" panose="020B0606030504020204" pitchFamily="34" charset="0"/>
                <a:ea typeface="Open Sans" panose="020B0606030504020204" pitchFamily="34" charset="0"/>
                <a:cs typeface="Open Sans" panose="020B0606030504020204" pitchFamily="34" charset="0"/>
              </a:rPr>
              <a:t>The </a:t>
            </a:r>
            <a:r>
              <a:rPr lang="en-US" sz="3600" dirty="0" smtClean="0">
                <a:latin typeface="Open Sans" panose="020B0606030504020204" pitchFamily="34" charset="0"/>
                <a:ea typeface="Open Sans" panose="020B0606030504020204" pitchFamily="34" charset="0"/>
                <a:cs typeface="Open Sans" panose="020B0606030504020204" pitchFamily="34" charset="0"/>
              </a:rPr>
              <a:t>importance of each church is much greater than we understand</a:t>
            </a:r>
          </a:p>
          <a:p>
            <a:pPr marL="295275" lvl="0" indent="-295275">
              <a:buFont typeface="Arial" pitchFamily="34" charset="0"/>
              <a:buChar char="•"/>
            </a:pPr>
            <a:r>
              <a:rPr lang="en-US" sz="3600" dirty="0" smtClean="0">
                <a:latin typeface="Open Sans" panose="020B0606030504020204" pitchFamily="34" charset="0"/>
                <a:ea typeface="Open Sans" panose="020B0606030504020204" pitchFamily="34" charset="0"/>
                <a:cs typeface="Open Sans" panose="020B0606030504020204" pitchFamily="34" charset="0"/>
              </a:rPr>
              <a:t>The moral choices we make are much more significant than we understand.</a:t>
            </a: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5C120C4-5A28-4885-B464-8D25619F325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76375" y="1181100"/>
            <a:ext cx="6191250" cy="4495800"/>
          </a:xfrm>
          <a:prstGeom prst="rect">
            <a:avLst/>
          </a:prstGeom>
        </p:spPr>
      </p:pic>
    </p:spTree>
    <p:extLst>
      <p:ext uri="{BB962C8B-B14F-4D97-AF65-F5344CB8AC3E}">
        <p14:creationId xmlns:p14="http://schemas.microsoft.com/office/powerpoint/2010/main" xmlns="" val="2901748001"/>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B85756AC-6189-4484-A34F-F87825F3D5D5}"/>
              </a:ext>
            </a:extLst>
          </p:cNvPr>
          <p:cNvSpPr txBox="1"/>
          <p:nvPr/>
        </p:nvSpPr>
        <p:spPr>
          <a:xfrm>
            <a:off x="885029" y="1627968"/>
            <a:ext cx="7548114" cy="3416320"/>
          </a:xfrm>
          <a:prstGeom prst="rect">
            <a:avLst/>
          </a:prstGeom>
          <a:noFill/>
        </p:spPr>
        <p:txBody>
          <a:bodyPr wrap="square" rtlCol="0">
            <a:spAutoFit/>
          </a:bodyPr>
          <a:lstStyle/>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1 Timothy 1:4</a:t>
            </a:r>
            <a:endParaRPr lang="en-US" sz="3600" dirty="0" smtClean="0">
              <a:latin typeface="Open Sans" panose="020B0606030504020204" pitchFamily="34" charset="0"/>
              <a:ea typeface="Open Sans" panose="020B0606030504020204" pitchFamily="34" charset="0"/>
              <a:cs typeface="Open Sans" panose="020B0606030504020204" pitchFamily="34" charset="0"/>
            </a:endParaRPr>
          </a:p>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…nor</a:t>
            </a:r>
            <a:r>
              <a:rPr lang="en-US" sz="3600" dirty="0" smtClean="0">
                <a:latin typeface="Open Sans" panose="020B0606030504020204" pitchFamily="34" charset="0"/>
                <a:ea typeface="Open Sans" panose="020B0606030504020204" pitchFamily="34" charset="0"/>
                <a:cs typeface="Open Sans" panose="020B0606030504020204" pitchFamily="34" charset="0"/>
              </a:rPr>
              <a:t> to devote themselves to myths and endless genealogies, which promote </a:t>
            </a:r>
            <a:r>
              <a:rPr lang="en-US" sz="3600" b="1" dirty="0" smtClean="0">
                <a:latin typeface="Open Sans" panose="020B0606030504020204" pitchFamily="34" charset="0"/>
                <a:ea typeface="Open Sans" panose="020B0606030504020204" pitchFamily="34" charset="0"/>
                <a:cs typeface="Open Sans" panose="020B0606030504020204" pitchFamily="34" charset="0"/>
              </a:rPr>
              <a:t>speculations</a:t>
            </a:r>
            <a:r>
              <a:rPr lang="en-US" sz="3600" dirty="0" smtClean="0">
                <a:latin typeface="Open Sans" panose="020B0606030504020204" pitchFamily="34" charset="0"/>
                <a:ea typeface="Open Sans" panose="020B0606030504020204" pitchFamily="34" charset="0"/>
                <a:cs typeface="Open Sans" panose="020B0606030504020204" pitchFamily="34" charset="0"/>
              </a:rPr>
              <a:t> rather than the </a:t>
            </a:r>
            <a:r>
              <a:rPr lang="en-US" sz="3600" dirty="0" smtClean="0">
                <a:latin typeface="Open Sans" panose="020B0606030504020204" pitchFamily="34" charset="0"/>
                <a:ea typeface="Open Sans" panose="020B0606030504020204" pitchFamily="34" charset="0"/>
                <a:cs typeface="Open Sans" panose="020B0606030504020204" pitchFamily="34" charset="0"/>
              </a:rPr>
              <a:t>stewardship</a:t>
            </a:r>
            <a:r>
              <a:rPr lang="en-US" sz="3600" dirty="0" smtClean="0">
                <a:latin typeface="Open Sans" panose="020B0606030504020204" pitchFamily="34" charset="0"/>
                <a:ea typeface="Open Sans" panose="020B0606030504020204" pitchFamily="34" charset="0"/>
                <a:cs typeface="Open Sans" panose="020B0606030504020204" pitchFamily="34" charset="0"/>
              </a:rPr>
              <a:t> from God that is by faith.</a:t>
            </a:r>
          </a:p>
        </p:txBody>
      </p:sp>
    </p:spTree>
    <p:extLst>
      <p:ext uri="{BB962C8B-B14F-4D97-AF65-F5344CB8AC3E}">
        <p14:creationId xmlns:p14="http://schemas.microsoft.com/office/powerpoint/2010/main" xmlns="" val="422366278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2" name="Oval 1">
            <a:extLst>
              <a:ext uri="{FF2B5EF4-FFF2-40B4-BE49-F238E27FC236}">
                <a16:creationId xmlns:a16="http://schemas.microsoft.com/office/drawing/2014/main" xmlns="" id="{D54D59C6-ABDD-4A88-A72F-ED2414945735}"/>
              </a:ext>
            </a:extLst>
          </p:cNvPr>
          <p:cNvSpPr/>
          <p:nvPr/>
        </p:nvSpPr>
        <p:spPr>
          <a:xfrm>
            <a:off x="2398143" y="2337759"/>
            <a:ext cx="4347714" cy="345056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D95536D7-35DF-4534-8A76-B7B22FED33A0}"/>
              </a:ext>
            </a:extLst>
          </p:cNvPr>
          <p:cNvSpPr txBox="1"/>
          <p:nvPr/>
        </p:nvSpPr>
        <p:spPr>
          <a:xfrm>
            <a:off x="3001992" y="3429000"/>
            <a:ext cx="3226280" cy="1323439"/>
          </a:xfrm>
          <a:prstGeom prst="rect">
            <a:avLst/>
          </a:prstGeom>
          <a:noFill/>
        </p:spPr>
        <p:txBody>
          <a:bodyPr wrap="square" rtlCol="0">
            <a:spAutoFit/>
          </a:bodyPr>
          <a:lstStyle/>
          <a:p>
            <a:pPr algn="ctr"/>
            <a:r>
              <a:rPr lang="en-US" sz="4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Physical Reality</a:t>
            </a:r>
          </a:p>
        </p:txBody>
      </p:sp>
      <p:sp>
        <p:nvSpPr>
          <p:cNvPr id="5" name="TextBox 4">
            <a:extLst>
              <a:ext uri="{FF2B5EF4-FFF2-40B4-BE49-F238E27FC236}">
                <a16:creationId xmlns:a16="http://schemas.microsoft.com/office/drawing/2014/main" xmlns="" id="{3959E8F6-77C8-4DE9-8DE9-76250D5536FA}"/>
              </a:ext>
            </a:extLst>
          </p:cNvPr>
          <p:cNvSpPr txBox="1"/>
          <p:nvPr/>
        </p:nvSpPr>
        <p:spPr>
          <a:xfrm>
            <a:off x="2958860" y="986413"/>
            <a:ext cx="3226280" cy="1015663"/>
          </a:xfrm>
          <a:prstGeom prst="rect">
            <a:avLst/>
          </a:prstGeom>
          <a:noFill/>
        </p:spPr>
        <p:txBody>
          <a:bodyPr wrap="square" rtlCol="0">
            <a:spAutoFit/>
          </a:bodyPr>
          <a:lstStyle/>
          <a:p>
            <a:pPr algn="ctr"/>
            <a:r>
              <a:rPr lang="en-US" sz="6000" dirty="0">
                <a:latin typeface="Open Sans" panose="020B0606030504020204" pitchFamily="34" charset="0"/>
                <a:ea typeface="Open Sans" panose="020B0606030504020204" pitchFamily="34" charset="0"/>
                <a:cs typeface="Open Sans" panose="020B0606030504020204" pitchFamily="34" charset="0"/>
              </a:rPr>
              <a:t>God</a:t>
            </a:r>
          </a:p>
        </p:txBody>
      </p:sp>
      <p:sp>
        <p:nvSpPr>
          <p:cNvPr id="6" name="TextBox 5">
            <a:extLst>
              <a:ext uri="{FF2B5EF4-FFF2-40B4-BE49-F238E27FC236}">
                <a16:creationId xmlns:a16="http://schemas.microsoft.com/office/drawing/2014/main" xmlns="" id="{C20F9274-2823-49FD-A8B9-19224E0DE7AC}"/>
              </a:ext>
            </a:extLst>
          </p:cNvPr>
          <p:cNvSpPr txBox="1"/>
          <p:nvPr/>
        </p:nvSpPr>
        <p:spPr>
          <a:xfrm>
            <a:off x="1992701" y="240044"/>
            <a:ext cx="4986068" cy="707886"/>
          </a:xfrm>
          <a:prstGeom prst="rect">
            <a:avLst/>
          </a:prstGeom>
          <a:noFill/>
        </p:spPr>
        <p:txBody>
          <a:bodyPr wrap="square" rtlCol="0">
            <a:spAutoFit/>
          </a:bodyPr>
          <a:lstStyle/>
          <a:p>
            <a:pPr algn="ctr"/>
            <a:r>
              <a:rPr lang="en-US" sz="4000"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Unseen reality</a:t>
            </a:r>
          </a:p>
        </p:txBody>
      </p:sp>
      <p:sp>
        <p:nvSpPr>
          <p:cNvPr id="7" name="TextBox 6">
            <a:extLst>
              <a:ext uri="{FF2B5EF4-FFF2-40B4-BE49-F238E27FC236}">
                <a16:creationId xmlns:a16="http://schemas.microsoft.com/office/drawing/2014/main" xmlns="" id="{257F8FDD-6621-4432-A990-6DDD48EE981D}"/>
              </a:ext>
            </a:extLst>
          </p:cNvPr>
          <p:cNvSpPr txBox="1"/>
          <p:nvPr/>
        </p:nvSpPr>
        <p:spPr>
          <a:xfrm>
            <a:off x="474452" y="1619295"/>
            <a:ext cx="3226280" cy="1015663"/>
          </a:xfrm>
          <a:prstGeom prst="rect">
            <a:avLst/>
          </a:prstGeom>
          <a:noFill/>
        </p:spPr>
        <p:txBody>
          <a:bodyPr wrap="square" rtlCol="0">
            <a:spAutoFit/>
          </a:bodyPr>
          <a:lstStyle/>
          <a:p>
            <a:pPr algn="ctr"/>
            <a:r>
              <a:rPr lang="en-US" sz="6000" dirty="0">
                <a:latin typeface="Open Sans" panose="020B0606030504020204" pitchFamily="34" charset="0"/>
                <a:ea typeface="Open Sans" panose="020B0606030504020204" pitchFamily="34" charset="0"/>
                <a:cs typeface="Open Sans" panose="020B0606030504020204" pitchFamily="34" charset="0"/>
              </a:rPr>
              <a:t>Angels</a:t>
            </a:r>
          </a:p>
        </p:txBody>
      </p:sp>
      <p:sp>
        <p:nvSpPr>
          <p:cNvPr id="8" name="TextBox 7">
            <a:extLst>
              <a:ext uri="{FF2B5EF4-FFF2-40B4-BE49-F238E27FC236}">
                <a16:creationId xmlns:a16="http://schemas.microsoft.com/office/drawing/2014/main" xmlns="" id="{B85756AC-6189-4484-A34F-F87825F3D5D5}"/>
              </a:ext>
            </a:extLst>
          </p:cNvPr>
          <p:cNvSpPr txBox="1"/>
          <p:nvPr/>
        </p:nvSpPr>
        <p:spPr>
          <a:xfrm>
            <a:off x="5827143" y="1666394"/>
            <a:ext cx="3226280" cy="1015663"/>
          </a:xfrm>
          <a:prstGeom prst="rect">
            <a:avLst/>
          </a:prstGeom>
          <a:noFill/>
        </p:spPr>
        <p:txBody>
          <a:bodyPr wrap="square" rtlCol="0">
            <a:spAutoFit/>
          </a:bodyPr>
          <a:lstStyle/>
          <a:p>
            <a:pPr algn="ctr"/>
            <a:r>
              <a:rPr lang="en-US" sz="6000" dirty="0">
                <a:latin typeface="Open Sans" panose="020B0606030504020204" pitchFamily="34" charset="0"/>
                <a:ea typeface="Open Sans" panose="020B0606030504020204" pitchFamily="34" charset="0"/>
                <a:cs typeface="Open Sans" panose="020B0606030504020204" pitchFamily="34" charset="0"/>
              </a:rPr>
              <a:t>Satan</a:t>
            </a:r>
          </a:p>
        </p:txBody>
      </p:sp>
    </p:spTree>
    <p:extLst>
      <p:ext uri="{BB962C8B-B14F-4D97-AF65-F5344CB8AC3E}">
        <p14:creationId xmlns:p14="http://schemas.microsoft.com/office/powerpoint/2010/main" xmlns="" val="167199767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507429"/>
            <a:ext cx="8088085" cy="1569660"/>
          </a:xfrm>
          <a:prstGeom prst="rect">
            <a:avLst/>
          </a:prstGeom>
          <a:noFill/>
        </p:spPr>
        <p:txBody>
          <a:bodyPr wrap="square" rtlCol="0">
            <a:spAutoFit/>
          </a:bodyPr>
          <a:lstStyle/>
          <a:p>
            <a:pPr algn="ctr"/>
            <a:r>
              <a:rPr lang="en-US" sz="4800" dirty="0" smtClean="0">
                <a:latin typeface="Open Sans" panose="020B0606030504020204" pitchFamily="34" charset="0"/>
                <a:ea typeface="Open Sans" panose="020B0606030504020204" pitchFamily="34" charset="0"/>
                <a:cs typeface="Open Sans" panose="020B0606030504020204" pitchFamily="34" charset="0"/>
              </a:rPr>
              <a:t>Where did angels</a:t>
            </a:r>
            <a:br>
              <a:rPr lang="en-US" sz="4800" dirty="0" smtClean="0">
                <a:latin typeface="Open Sans" panose="020B0606030504020204" pitchFamily="34" charset="0"/>
                <a:ea typeface="Open Sans" panose="020B0606030504020204" pitchFamily="34" charset="0"/>
                <a:cs typeface="Open Sans" panose="020B0606030504020204" pitchFamily="34" charset="0"/>
              </a:rPr>
            </a:br>
            <a:r>
              <a:rPr lang="en-US" sz="4800" dirty="0" smtClean="0">
                <a:latin typeface="Open Sans" panose="020B0606030504020204" pitchFamily="34" charset="0"/>
                <a:ea typeface="Open Sans" panose="020B0606030504020204" pitchFamily="34" charset="0"/>
                <a:cs typeface="Open Sans" panose="020B0606030504020204" pitchFamily="34" charset="0"/>
              </a:rPr>
              <a:t>come from?</a:t>
            </a:r>
            <a:endParaRPr lang="en-US" sz="4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xmlns="" id="{B85756AC-6189-4484-A34F-F87825F3D5D5}"/>
              </a:ext>
            </a:extLst>
          </p:cNvPr>
          <p:cNvSpPr txBox="1"/>
          <p:nvPr/>
        </p:nvSpPr>
        <p:spPr>
          <a:xfrm>
            <a:off x="797943" y="2248454"/>
            <a:ext cx="7548114" cy="3970318"/>
          </a:xfrm>
          <a:prstGeom prst="rect">
            <a:avLst/>
          </a:prstGeom>
          <a:noFill/>
        </p:spPr>
        <p:txBody>
          <a:bodyPr wrap="square" rtlCol="0">
            <a:spAutoFit/>
          </a:bodyPr>
          <a:lstStyle/>
          <a:p>
            <a:pPr lvl="0"/>
            <a:r>
              <a:rPr lang="en-US" sz="3600" dirty="0">
                <a:latin typeface="Open Sans" panose="020B0606030504020204" pitchFamily="34" charset="0"/>
                <a:ea typeface="Open Sans" panose="020B0606030504020204" pitchFamily="34" charset="0"/>
                <a:cs typeface="Open Sans" panose="020B0606030504020204" pitchFamily="34" charset="0"/>
              </a:rPr>
              <a:t>Colossians 1:16</a:t>
            </a:r>
          </a:p>
          <a:p>
            <a:pPr lvl="0"/>
            <a:r>
              <a:rPr lang="en-US" sz="3600" dirty="0">
                <a:latin typeface="Open Sans" panose="020B0606030504020204" pitchFamily="34" charset="0"/>
                <a:ea typeface="Open Sans" panose="020B0606030504020204" pitchFamily="34" charset="0"/>
                <a:cs typeface="Open Sans" panose="020B0606030504020204" pitchFamily="34" charset="0"/>
              </a:rPr>
              <a:t>For by him all things were created, in heaven and on earth, visible and invisible, whether thrones or dominions or rulers or authorities—all things were created through him and for him.</a:t>
            </a: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507429"/>
            <a:ext cx="8088085" cy="830997"/>
          </a:xfrm>
          <a:prstGeom prst="rect">
            <a:avLst/>
          </a:prstGeom>
          <a:noFill/>
        </p:spPr>
        <p:txBody>
          <a:bodyPr wrap="square" rtlCol="0">
            <a:spAutoFit/>
          </a:bodyPr>
          <a:lstStyle/>
          <a:p>
            <a:pPr algn="ctr"/>
            <a:r>
              <a:rPr lang="en-US" sz="4800" dirty="0" smtClean="0">
                <a:latin typeface="Open Sans" panose="020B0606030504020204" pitchFamily="34" charset="0"/>
                <a:ea typeface="Open Sans" panose="020B0606030504020204" pitchFamily="34" charset="0"/>
                <a:cs typeface="Open Sans" panose="020B0606030504020204" pitchFamily="34" charset="0"/>
              </a:rPr>
              <a:t>What are angels?</a:t>
            </a:r>
            <a:endParaRPr lang="en-US" sz="4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xmlns="" id="{B85756AC-6189-4484-A34F-F87825F3D5D5}"/>
              </a:ext>
            </a:extLst>
          </p:cNvPr>
          <p:cNvSpPr txBox="1"/>
          <p:nvPr/>
        </p:nvSpPr>
        <p:spPr>
          <a:xfrm>
            <a:off x="797943" y="2248454"/>
            <a:ext cx="7548114" cy="2308324"/>
          </a:xfrm>
          <a:prstGeom prst="rect">
            <a:avLst/>
          </a:prstGeom>
          <a:noFill/>
        </p:spPr>
        <p:txBody>
          <a:bodyPr wrap="square" rtlCol="0">
            <a:spAutoFit/>
          </a:bodyPr>
          <a:lstStyle/>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Psalm 8:5</a:t>
            </a:r>
          </a:p>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You made him a little lower than the angels; You crowned him with glory and honor.</a:t>
            </a: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0202D5E-A63D-4F6D-A887-23390DB92348}"/>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l="-1" r="-1"/>
          <a:stretch/>
        </p:blipFill>
        <p:spPr>
          <a:xfrm>
            <a:off x="0" y="0"/>
            <a:ext cx="9144000" cy="6858000"/>
          </a:xfrm>
          <a:prstGeom prst="rect">
            <a:avLst/>
          </a:prstGeom>
        </p:spPr>
      </p:pic>
      <p:sp>
        <p:nvSpPr>
          <p:cNvPr id="5" name="TextBox 4">
            <a:extLst>
              <a:ext uri="{FF2B5EF4-FFF2-40B4-BE49-F238E27FC236}">
                <a16:creationId xmlns:a16="http://schemas.microsoft.com/office/drawing/2014/main" xmlns="" id="{3959E8F6-77C8-4DE9-8DE9-76250D5536FA}"/>
              </a:ext>
            </a:extLst>
          </p:cNvPr>
          <p:cNvSpPr txBox="1"/>
          <p:nvPr/>
        </p:nvSpPr>
        <p:spPr>
          <a:xfrm>
            <a:off x="544286" y="507429"/>
            <a:ext cx="8088085" cy="830997"/>
          </a:xfrm>
          <a:prstGeom prst="rect">
            <a:avLst/>
          </a:prstGeom>
          <a:noFill/>
        </p:spPr>
        <p:txBody>
          <a:bodyPr wrap="square" rtlCol="0">
            <a:spAutoFit/>
          </a:bodyPr>
          <a:lstStyle/>
          <a:p>
            <a:pPr algn="ctr"/>
            <a:r>
              <a:rPr lang="en-US" sz="4800" dirty="0" smtClean="0">
                <a:latin typeface="Open Sans" panose="020B0606030504020204" pitchFamily="34" charset="0"/>
                <a:ea typeface="Open Sans" panose="020B0606030504020204" pitchFamily="34" charset="0"/>
                <a:cs typeface="Open Sans" panose="020B0606030504020204" pitchFamily="34" charset="0"/>
              </a:rPr>
              <a:t>What are angels?</a:t>
            </a:r>
            <a:endParaRPr lang="en-US" sz="4800"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xmlns="" id="{B85756AC-6189-4484-A34F-F87825F3D5D5}"/>
              </a:ext>
            </a:extLst>
          </p:cNvPr>
          <p:cNvSpPr txBox="1"/>
          <p:nvPr/>
        </p:nvSpPr>
        <p:spPr>
          <a:xfrm>
            <a:off x="797942" y="2248454"/>
            <a:ext cx="7969539" cy="3970318"/>
          </a:xfrm>
          <a:prstGeom prst="rect">
            <a:avLst/>
          </a:prstGeom>
          <a:noFill/>
        </p:spPr>
        <p:txBody>
          <a:bodyPr wrap="square" rtlCol="0">
            <a:spAutoFit/>
          </a:bodyPr>
          <a:lstStyle/>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Jude 1:6</a:t>
            </a:r>
          </a:p>
          <a:p>
            <a:pPr lvl="0"/>
            <a:r>
              <a:rPr lang="en-US" sz="3600" dirty="0" smtClean="0">
                <a:latin typeface="Open Sans" panose="020B0606030504020204" pitchFamily="34" charset="0"/>
                <a:ea typeface="Open Sans" panose="020B0606030504020204" pitchFamily="34" charset="0"/>
                <a:cs typeface="Open Sans" panose="020B0606030504020204" pitchFamily="34" charset="0"/>
              </a:rPr>
              <a:t>6 And the angels who did not stay within their own position of authority, but left their proper dwelling, he has kept in eternal chains under gloomy darkness until the judgment of the great day—</a:t>
            </a:r>
          </a:p>
        </p:txBody>
      </p:sp>
    </p:spTree>
    <p:extLst>
      <p:ext uri="{BB962C8B-B14F-4D97-AF65-F5344CB8AC3E}">
        <p14:creationId xmlns:p14="http://schemas.microsoft.com/office/powerpoint/2010/main" xmlns="" val="411481947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9643</TotalTime>
  <Words>823</Words>
  <Application>Microsoft Office PowerPoint</Application>
  <PresentationFormat>On-screen Show (4:3)</PresentationFormat>
  <Paragraphs>90</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dc:creator>
  <cp:lastModifiedBy>Rebekah Williams</cp:lastModifiedBy>
  <cp:revision>33</cp:revision>
  <dcterms:created xsi:type="dcterms:W3CDTF">2018-12-12T20:48:03Z</dcterms:created>
  <dcterms:modified xsi:type="dcterms:W3CDTF">2019-01-06T22:20:49Z</dcterms:modified>
</cp:coreProperties>
</file>