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5" r:id="rId3"/>
    <p:sldId id="266" r:id="rId4"/>
    <p:sldId id="267" r:id="rId5"/>
    <p:sldId id="308" r:id="rId6"/>
    <p:sldId id="268" r:id="rId7"/>
    <p:sldId id="294" r:id="rId8"/>
    <p:sldId id="270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0808"/>
    <a:srgbClr val="CC0000"/>
    <a:srgbClr val="6C0000"/>
    <a:srgbClr val="669900"/>
    <a:srgbClr val="99CC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-96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A7DC-5935-A14F-9A31-7884D342E028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84AFC-A831-154A-9A7E-1E1A2D54B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27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A7DC-5935-A14F-9A31-7884D342E028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84AFC-A831-154A-9A7E-1E1A2D54B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18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A7DC-5935-A14F-9A31-7884D342E028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84AFC-A831-154A-9A7E-1E1A2D54B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24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A7DC-5935-A14F-9A31-7884D342E028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84AFC-A831-154A-9A7E-1E1A2D54B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7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A7DC-5935-A14F-9A31-7884D342E028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84AFC-A831-154A-9A7E-1E1A2D54B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5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A7DC-5935-A14F-9A31-7884D342E028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84AFC-A831-154A-9A7E-1E1A2D54B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03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A7DC-5935-A14F-9A31-7884D342E028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84AFC-A831-154A-9A7E-1E1A2D54B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58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A7DC-5935-A14F-9A31-7884D342E028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84AFC-A831-154A-9A7E-1E1A2D54B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93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A7DC-5935-A14F-9A31-7884D342E028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84AFC-A831-154A-9A7E-1E1A2D54B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A7DC-5935-A14F-9A31-7884D342E028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84AFC-A831-154A-9A7E-1E1A2D54B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5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A7DC-5935-A14F-9A31-7884D342E028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84AFC-A831-154A-9A7E-1E1A2D54B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70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A7DC-5935-A14F-9A31-7884D342E028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84AFC-A831-154A-9A7E-1E1A2D54B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42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AA7DC-5935-A14F-9A31-7884D342E028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84AFC-A831-154A-9A7E-1E1A2D54B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2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7279" y="2791540"/>
            <a:ext cx="741823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nctionLH" panose="00000300000000000000" pitchFamily="2" charset="0"/>
              </a:rPr>
              <a:t>Luke 19:3</a:t>
            </a:r>
          </a:p>
          <a:p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unctionLH" panose="00000300000000000000" pitchFamily="2" charset="0"/>
            </a:endParaRPr>
          </a:p>
          <a:p>
            <a:pPr algn="ctr"/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nctionLH" panose="00000300000000000000" pitchFamily="2" charset="0"/>
              </a:rPr>
              <a:t>Zacchaeus’ Interest in Jesus</a:t>
            </a:r>
            <a:endParaRPr lang="en-US" sz="6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unctionLH" panose="000003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518" y="2318197"/>
            <a:ext cx="406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C0000"/>
                </a:solidFill>
              </a:rPr>
              <a:t>HOW FAR WILL GOD GO TO SAVE US?</a:t>
            </a:r>
            <a:endParaRPr lang="en-US" dirty="0">
              <a:solidFill>
                <a:srgbClr val="6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24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052" y="251790"/>
            <a:ext cx="83488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7E0808"/>
                </a:solidFill>
                <a:latin typeface="FunctionLH" panose="00000300000000000000" pitchFamily="2" charset="0"/>
              </a:rPr>
              <a:t>Luke 19:3</a:t>
            </a:r>
            <a:endParaRPr lang="en-US" sz="4800" b="1" dirty="0">
              <a:solidFill>
                <a:srgbClr val="7E0808"/>
              </a:solidFill>
              <a:latin typeface="FunctionLH" panose="00000300000000000000" pitchFamily="2" charset="0"/>
            </a:endParaRPr>
          </a:p>
          <a:p>
            <a:r>
              <a:rPr lang="en-US" sz="4800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Zaccheus</a:t>
            </a:r>
            <a:r>
              <a:rPr lang="en-US" sz="4800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 </a:t>
            </a:r>
            <a:r>
              <a:rPr lang="en-US" sz="4800" b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FunctionLH" panose="00000300000000000000" pitchFamily="2" charset="0"/>
              </a:rPr>
              <a:t>was trying to see </a:t>
            </a:r>
            <a:r>
              <a:rPr lang="en-US" sz="4800" b="1" dirty="0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FunctionLH" panose="00000300000000000000" pitchFamily="2" charset="0"/>
              </a:rPr>
              <a:t>(he was seeking – ESV) 	</a:t>
            </a:r>
            <a:br>
              <a:rPr lang="en-US" sz="4800" b="1" dirty="0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FunctionLH" panose="00000300000000000000" pitchFamily="2" charset="0"/>
              </a:rPr>
            </a:br>
            <a:r>
              <a:rPr lang="en-US" sz="4800" dirty="0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FunctionLH" panose="00000300000000000000" pitchFamily="2" charset="0"/>
              </a:rPr>
              <a:t>who </a:t>
            </a:r>
            <a:r>
              <a:rPr lang="en-US" sz="4800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FunctionLH" panose="00000300000000000000" pitchFamily="2" charset="0"/>
              </a:rPr>
              <a:t>Jesus was, and was unable because of the crowd, for he was small in stature. </a:t>
            </a:r>
          </a:p>
        </p:txBody>
      </p:sp>
    </p:spTree>
    <p:extLst>
      <p:ext uri="{BB962C8B-B14F-4D97-AF65-F5344CB8AC3E}">
        <p14:creationId xmlns:p14="http://schemas.microsoft.com/office/powerpoint/2010/main" val="5706081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7279" y="2791540"/>
            <a:ext cx="741823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nctionLH" panose="00000300000000000000" pitchFamily="2" charset="0"/>
              </a:rPr>
              <a:t>Luke 19:4</a:t>
            </a:r>
          </a:p>
          <a:p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unctionLH" panose="00000300000000000000" pitchFamily="2" charset="0"/>
            </a:endParaRPr>
          </a:p>
          <a:p>
            <a:pPr algn="ctr"/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nctionLH" panose="00000300000000000000" pitchFamily="2" charset="0"/>
              </a:rPr>
              <a:t>Zacchaeus Runs</a:t>
            </a:r>
            <a:endParaRPr lang="en-US" sz="6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unctionLH" panose="000003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518" y="2318197"/>
            <a:ext cx="406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C0000"/>
                </a:solidFill>
              </a:rPr>
              <a:t>HOW FAR WILL GOD GO TO SAVE US?</a:t>
            </a:r>
            <a:endParaRPr lang="en-US" dirty="0">
              <a:solidFill>
                <a:srgbClr val="6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07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7279" y="2791540"/>
            <a:ext cx="741823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nctionLH" panose="00000300000000000000" pitchFamily="2" charset="0"/>
              </a:rPr>
              <a:t>Luke 19:5-6</a:t>
            </a:r>
          </a:p>
          <a:p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unctionLH" panose="00000300000000000000" pitchFamily="2" charset="0"/>
            </a:endParaRPr>
          </a:p>
          <a:p>
            <a:pPr algn="ctr"/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nctionLH" panose="00000300000000000000" pitchFamily="2" charset="0"/>
              </a:rPr>
              <a:t>Jesus’ Dialogue with Zacchaeus</a:t>
            </a:r>
            <a:endParaRPr lang="en-US" sz="6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unctionLH" panose="000003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518" y="2318197"/>
            <a:ext cx="406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C0000"/>
                </a:solidFill>
              </a:rPr>
              <a:t>HOW FAR WILL GOD GO TO SAVE US?</a:t>
            </a:r>
            <a:endParaRPr lang="en-US" dirty="0">
              <a:solidFill>
                <a:srgbClr val="6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74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051" y="251790"/>
            <a:ext cx="83905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7E0808"/>
                </a:solidFill>
                <a:latin typeface="FunctionLH" panose="00000300000000000000" pitchFamily="2" charset="0"/>
              </a:rPr>
              <a:t>Luke 19:5</a:t>
            </a:r>
            <a:endParaRPr lang="en-US" sz="4800" b="1" dirty="0">
              <a:solidFill>
                <a:srgbClr val="7E0808"/>
              </a:solidFill>
              <a:latin typeface="FunctionLH" panose="00000300000000000000" pitchFamily="2" charset="0"/>
            </a:endParaRPr>
          </a:p>
          <a:p>
            <a:r>
              <a:rPr lang="en-US" sz="4800" dirty="0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When </a:t>
            </a:r>
            <a:r>
              <a:rPr lang="en-US" sz="4800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Jesus came to the place, </a:t>
            </a:r>
            <a:r>
              <a:rPr lang="en-US" sz="4800" b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FunctionLH" panose="00000300000000000000" pitchFamily="2" charset="0"/>
              </a:rPr>
              <a:t>He looked up and said</a:t>
            </a:r>
            <a:r>
              <a:rPr lang="en-US" sz="4800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FunctionLH" panose="00000300000000000000" pitchFamily="2" charset="0"/>
              </a:rPr>
              <a:t> </a:t>
            </a:r>
            <a:r>
              <a:rPr lang="en-US" sz="4800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to him, </a:t>
            </a:r>
            <a:r>
              <a:rPr lang="en-US" sz="4800" dirty="0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FunctionLH" panose="00000300000000000000" pitchFamily="2" charset="0"/>
              </a:rPr>
              <a:t>“</a:t>
            </a:r>
            <a:r>
              <a:rPr lang="en-US" sz="4800" b="1" dirty="0" err="1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FunctionLH" panose="00000300000000000000" pitchFamily="2" charset="0"/>
              </a:rPr>
              <a:t>Zaccheus</a:t>
            </a:r>
            <a:r>
              <a:rPr lang="en-US" sz="4800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, hurry and come down, for today I must stay at your house." </a:t>
            </a:r>
          </a:p>
        </p:txBody>
      </p:sp>
    </p:spTree>
    <p:extLst>
      <p:ext uri="{BB962C8B-B14F-4D97-AF65-F5344CB8AC3E}">
        <p14:creationId xmlns:p14="http://schemas.microsoft.com/office/powerpoint/2010/main" val="3302651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052" y="251790"/>
            <a:ext cx="83324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7E0808"/>
                </a:solidFill>
                <a:latin typeface="FunctionLH" panose="00000300000000000000" pitchFamily="2" charset="0"/>
              </a:rPr>
              <a:t>Luke 19:5</a:t>
            </a:r>
            <a:endParaRPr lang="en-US" sz="4800" b="1" dirty="0">
              <a:solidFill>
                <a:srgbClr val="7E0808"/>
              </a:solidFill>
              <a:latin typeface="FunctionLH" panose="00000300000000000000" pitchFamily="2" charset="0"/>
            </a:endParaRPr>
          </a:p>
          <a:p>
            <a:r>
              <a:rPr lang="en-US" sz="4800" dirty="0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When </a:t>
            </a:r>
            <a:r>
              <a:rPr lang="en-US" sz="4800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Jesus came to the place, He looked up and said to him, </a:t>
            </a:r>
            <a:r>
              <a:rPr lang="en-US" sz="4800" dirty="0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“</a:t>
            </a:r>
            <a:r>
              <a:rPr lang="en-US" sz="4800" dirty="0" err="1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Zaccheus</a:t>
            </a:r>
            <a:r>
              <a:rPr lang="en-US" sz="4800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, </a:t>
            </a:r>
            <a:r>
              <a:rPr lang="en-US" sz="4800" b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FunctionLH" panose="00000300000000000000" pitchFamily="2" charset="0"/>
              </a:rPr>
              <a:t>hurry and come down</a:t>
            </a:r>
            <a:r>
              <a:rPr lang="en-US" sz="4800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, for today I must stay at your house." </a:t>
            </a:r>
          </a:p>
        </p:txBody>
      </p:sp>
    </p:spTree>
    <p:extLst>
      <p:ext uri="{BB962C8B-B14F-4D97-AF65-F5344CB8AC3E}">
        <p14:creationId xmlns:p14="http://schemas.microsoft.com/office/powerpoint/2010/main" val="2160742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052" y="251790"/>
            <a:ext cx="84050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7E0808"/>
                </a:solidFill>
                <a:latin typeface="FunctionLH" panose="00000300000000000000" pitchFamily="2" charset="0"/>
              </a:rPr>
              <a:t>Luke 19:5</a:t>
            </a:r>
            <a:endParaRPr lang="en-US" sz="4800" b="1" dirty="0">
              <a:solidFill>
                <a:srgbClr val="7E0808"/>
              </a:solidFill>
              <a:latin typeface="FunctionLH" panose="00000300000000000000" pitchFamily="2" charset="0"/>
            </a:endParaRPr>
          </a:p>
          <a:p>
            <a:r>
              <a:rPr lang="en-US" sz="4800" dirty="0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When </a:t>
            </a:r>
            <a:r>
              <a:rPr lang="en-US" sz="4800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Jesus came to the place, He looked up and said to him, </a:t>
            </a:r>
            <a:r>
              <a:rPr lang="en-US" sz="4800" dirty="0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“</a:t>
            </a:r>
            <a:r>
              <a:rPr lang="en-US" sz="4800" dirty="0" err="1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Zaccheus</a:t>
            </a:r>
            <a:r>
              <a:rPr lang="en-US" sz="4800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, hurry and come down, </a:t>
            </a:r>
            <a:r>
              <a:rPr lang="en-US" sz="4800" b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FunctionLH" panose="00000300000000000000" pitchFamily="2" charset="0"/>
              </a:rPr>
              <a:t>for today I must </a:t>
            </a:r>
            <a:r>
              <a:rPr lang="en-US" sz="4800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stay at your house." </a:t>
            </a:r>
          </a:p>
        </p:txBody>
      </p:sp>
    </p:spTree>
    <p:extLst>
      <p:ext uri="{BB962C8B-B14F-4D97-AF65-F5344CB8AC3E}">
        <p14:creationId xmlns:p14="http://schemas.microsoft.com/office/powerpoint/2010/main" val="955885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052" y="251790"/>
            <a:ext cx="84050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7E0808"/>
                </a:solidFill>
                <a:latin typeface="FunctionLH" panose="00000300000000000000" pitchFamily="2" charset="0"/>
              </a:rPr>
              <a:t>Luke 19:5</a:t>
            </a:r>
            <a:endParaRPr lang="en-US" sz="4800" b="1" dirty="0">
              <a:solidFill>
                <a:srgbClr val="7E0808"/>
              </a:solidFill>
              <a:latin typeface="FunctionLH" panose="00000300000000000000" pitchFamily="2" charset="0"/>
            </a:endParaRPr>
          </a:p>
          <a:p>
            <a:r>
              <a:rPr lang="en-US" sz="4800" dirty="0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When </a:t>
            </a:r>
            <a:r>
              <a:rPr lang="en-US" sz="4800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Jesus came to the place, He looked up and said to him, </a:t>
            </a:r>
            <a:r>
              <a:rPr lang="en-US" sz="4800" dirty="0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“</a:t>
            </a:r>
            <a:r>
              <a:rPr lang="en-US" sz="4800" dirty="0" err="1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Zaccheus</a:t>
            </a:r>
            <a:r>
              <a:rPr lang="en-US" sz="4800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, hurry and come down, for today I must </a:t>
            </a:r>
            <a:r>
              <a:rPr lang="en-US" sz="4800" b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FunctionLH" panose="00000300000000000000" pitchFamily="2" charset="0"/>
              </a:rPr>
              <a:t>stay at your house</a:t>
            </a:r>
            <a:r>
              <a:rPr lang="en-US" sz="4800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."</a:t>
            </a:r>
            <a:r>
              <a:rPr lang="en-US" sz="4800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FunctionLH" panose="000003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8150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052" y="251790"/>
            <a:ext cx="84050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7E0808"/>
                </a:solidFill>
                <a:latin typeface="FunctionLH" panose="00000300000000000000" pitchFamily="2" charset="0"/>
              </a:rPr>
              <a:t>Luke 19:6</a:t>
            </a:r>
          </a:p>
          <a:p>
            <a:r>
              <a:rPr lang="en-US" sz="4800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And he hurried and came down and received Him gladly</a:t>
            </a:r>
            <a:r>
              <a:rPr lang="en-US" sz="4800" dirty="0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.</a:t>
            </a:r>
            <a:endParaRPr lang="en-US" sz="4800" dirty="0">
              <a:ln w="12700">
                <a:solidFill>
                  <a:schemeClr val="accent2">
                    <a:lumMod val="50000"/>
                  </a:schemeClr>
                </a:solidFill>
              </a:ln>
              <a:solidFill>
                <a:srgbClr val="7E0808"/>
              </a:solidFill>
              <a:latin typeface="FunctionLH" panose="000003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541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7279" y="2791540"/>
            <a:ext cx="741823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nctionLH" panose="00000300000000000000" pitchFamily="2" charset="0"/>
              </a:rPr>
              <a:t>Luke 19:7</a:t>
            </a:r>
          </a:p>
          <a:p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unctionLH" panose="00000300000000000000" pitchFamily="2" charset="0"/>
            </a:endParaRPr>
          </a:p>
          <a:p>
            <a:pPr algn="ctr"/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nctionLH" panose="00000300000000000000" pitchFamily="2" charset="0"/>
              </a:rPr>
              <a:t>Reaction of </a:t>
            </a:r>
          </a:p>
          <a:p>
            <a:pPr algn="ctr"/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nctionLH" panose="00000300000000000000" pitchFamily="2" charset="0"/>
              </a:rPr>
              <a:t>the Crowd</a:t>
            </a:r>
            <a:endParaRPr lang="en-US" sz="6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unctionLH" panose="000003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518" y="2318197"/>
            <a:ext cx="406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C0000"/>
                </a:solidFill>
              </a:rPr>
              <a:t>HOW FAR WILL GOD GO TO SAVE US?</a:t>
            </a:r>
            <a:endParaRPr lang="en-US" dirty="0">
              <a:solidFill>
                <a:srgbClr val="6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36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8052" y="251790"/>
            <a:ext cx="80660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7E0808"/>
                </a:solidFill>
                <a:latin typeface="FunctionLH" panose="00000300000000000000" pitchFamily="2" charset="0"/>
              </a:rPr>
              <a:t>Isaiah 62:5</a:t>
            </a:r>
          </a:p>
          <a:p>
            <a:r>
              <a:rPr lang="en-US" sz="4800" dirty="0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For </a:t>
            </a:r>
            <a:r>
              <a:rPr lang="en-US" sz="4800" i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as</a:t>
            </a:r>
            <a:r>
              <a:rPr lang="en-US" sz="4800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 a young man marries a virgin, </a:t>
            </a:r>
            <a:r>
              <a:rPr lang="en-US" sz="4800" i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So</a:t>
            </a:r>
            <a:r>
              <a:rPr lang="en-US" sz="4800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 your sons will marry you; And </a:t>
            </a:r>
            <a:r>
              <a:rPr lang="en-US" sz="4800" i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as</a:t>
            </a:r>
            <a:r>
              <a:rPr lang="en-US" sz="4800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 the bridegroom rejoices over the bride, </a:t>
            </a:r>
            <a:r>
              <a:rPr lang="en-US" sz="4800" i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So</a:t>
            </a:r>
            <a:r>
              <a:rPr lang="en-US" sz="4800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 your God will rejoice over you</a:t>
            </a:r>
            <a:r>
              <a:rPr lang="en-US" sz="4800" dirty="0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.</a:t>
            </a:r>
            <a:endParaRPr lang="en-US" sz="4800" dirty="0">
              <a:ln w="12700">
                <a:solidFill>
                  <a:schemeClr val="accent2">
                    <a:lumMod val="50000"/>
                  </a:schemeClr>
                </a:solidFill>
              </a:ln>
              <a:solidFill>
                <a:srgbClr val="7E0808"/>
              </a:solidFill>
              <a:latin typeface="FunctionLH" panose="000003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99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052" y="251790"/>
            <a:ext cx="84050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7E0808"/>
                </a:solidFill>
                <a:latin typeface="FunctionLH" panose="00000300000000000000" pitchFamily="2" charset="0"/>
              </a:rPr>
              <a:t>Luke 19:7</a:t>
            </a:r>
          </a:p>
          <a:p>
            <a:r>
              <a:rPr lang="en-US" sz="4800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 When they saw it, they all </a:t>
            </a:r>
            <a:r>
              <a:rPr lang="en-US" sz="4800" b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FunctionLH" panose="00000300000000000000" pitchFamily="2" charset="0"/>
              </a:rPr>
              <a:t>began to grumble</a:t>
            </a:r>
            <a:r>
              <a:rPr lang="en-US" sz="4800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, saying, </a:t>
            </a:r>
            <a:r>
              <a:rPr lang="en-US" sz="4800" dirty="0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“He </a:t>
            </a:r>
            <a:r>
              <a:rPr lang="en-US" sz="4800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has gone to be the guest of a man who is a sinner</a:t>
            </a:r>
            <a:r>
              <a:rPr lang="en-US" sz="4800" dirty="0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.”</a:t>
            </a:r>
            <a:endParaRPr lang="en-US" sz="4800" dirty="0">
              <a:ln w="12700">
                <a:solidFill>
                  <a:schemeClr val="accent2">
                    <a:lumMod val="50000"/>
                  </a:schemeClr>
                </a:solidFill>
              </a:ln>
              <a:solidFill>
                <a:srgbClr val="7E0808"/>
              </a:solidFill>
              <a:latin typeface="FunctionLH" panose="000003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3650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7279" y="2791540"/>
            <a:ext cx="741823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nctionLH" panose="00000300000000000000" pitchFamily="2" charset="0"/>
              </a:rPr>
              <a:t>Luke 19:8</a:t>
            </a:r>
          </a:p>
          <a:p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unctionLH" panose="00000300000000000000" pitchFamily="2" charset="0"/>
            </a:endParaRPr>
          </a:p>
          <a:p>
            <a:pPr algn="ctr"/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nctionLH" panose="00000300000000000000" pitchFamily="2" charset="0"/>
              </a:rPr>
              <a:t>Scene Two</a:t>
            </a:r>
          </a:p>
          <a:p>
            <a:pPr algn="ctr"/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nctionLH" panose="00000300000000000000" pitchFamily="2" charset="0"/>
              </a:rPr>
              <a:t>(The Next Day?)</a:t>
            </a:r>
            <a:endParaRPr lang="en-US" sz="6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unctionLH" panose="000003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518" y="2318197"/>
            <a:ext cx="406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C0000"/>
                </a:solidFill>
              </a:rPr>
              <a:t>HOW FAR WILL GOD GO TO SAVE US?</a:t>
            </a:r>
            <a:endParaRPr lang="en-US" dirty="0">
              <a:solidFill>
                <a:srgbClr val="6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17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052" y="251790"/>
            <a:ext cx="84050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7E0808"/>
                </a:solidFill>
                <a:latin typeface="FunctionLH" panose="00000300000000000000" pitchFamily="2" charset="0"/>
              </a:rPr>
              <a:t>Luke 19:8</a:t>
            </a:r>
          </a:p>
          <a:p>
            <a:r>
              <a:rPr lang="en-US" sz="4800" dirty="0" err="1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Zaccheus</a:t>
            </a:r>
            <a:r>
              <a:rPr lang="en-US" sz="4800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 stopped and said to the Lord, "Behold, Lord, half of my possessions I will give to the poor, and if I have defrauded anyone of anything, I will give back four times as much</a:t>
            </a:r>
            <a:r>
              <a:rPr lang="en-US" sz="4800" dirty="0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.</a:t>
            </a:r>
            <a:endParaRPr lang="en-US" sz="4800" dirty="0">
              <a:ln w="12700">
                <a:solidFill>
                  <a:schemeClr val="accent2">
                    <a:lumMod val="50000"/>
                  </a:schemeClr>
                </a:solidFill>
              </a:ln>
              <a:solidFill>
                <a:srgbClr val="7E0808"/>
              </a:solidFill>
              <a:latin typeface="FunctionLH" panose="000003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319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052" y="251790"/>
            <a:ext cx="84050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7E0808"/>
                </a:solidFill>
                <a:latin typeface="FunctionLH" panose="00000300000000000000" pitchFamily="2" charset="0"/>
              </a:rPr>
              <a:t>Luke 19:8</a:t>
            </a:r>
          </a:p>
          <a:p>
            <a:r>
              <a:rPr lang="en-US" sz="4800" dirty="0" err="1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Zaccheus</a:t>
            </a:r>
            <a:r>
              <a:rPr lang="en-US" sz="4800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 stopped and said to the Lord, </a:t>
            </a:r>
            <a:r>
              <a:rPr lang="en-US" sz="4800" dirty="0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“</a:t>
            </a:r>
            <a:r>
              <a:rPr lang="en-US" sz="4800" b="1" dirty="0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FunctionLH" panose="00000300000000000000" pitchFamily="2" charset="0"/>
              </a:rPr>
              <a:t>Behold</a:t>
            </a:r>
            <a:r>
              <a:rPr lang="en-US" sz="4800" b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FunctionLH" panose="00000300000000000000" pitchFamily="2" charset="0"/>
              </a:rPr>
              <a:t>, Lord</a:t>
            </a:r>
            <a:r>
              <a:rPr lang="en-US" sz="4800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, half of my possessions I will give to the poor, and if I have defrauded anyone of anything, I will give back four times as much</a:t>
            </a:r>
            <a:r>
              <a:rPr lang="en-US" sz="4800" dirty="0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.”</a:t>
            </a:r>
            <a:endParaRPr lang="en-US" sz="4800" dirty="0">
              <a:ln w="12700">
                <a:solidFill>
                  <a:schemeClr val="accent2">
                    <a:lumMod val="50000"/>
                  </a:schemeClr>
                </a:solidFill>
              </a:ln>
              <a:solidFill>
                <a:srgbClr val="7E0808"/>
              </a:solidFill>
              <a:latin typeface="FunctionLH" panose="000003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674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052" y="251790"/>
            <a:ext cx="84050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7E0808"/>
                </a:solidFill>
                <a:latin typeface="FunctionLH" panose="00000300000000000000" pitchFamily="2" charset="0"/>
              </a:rPr>
              <a:t>Luke 19:8</a:t>
            </a:r>
          </a:p>
          <a:p>
            <a:r>
              <a:rPr lang="en-US" sz="4800" dirty="0" err="1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Zaccheus</a:t>
            </a:r>
            <a:r>
              <a:rPr lang="en-US" sz="4800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 stopped and said to the Lord, "Behold, Lord, </a:t>
            </a:r>
            <a:r>
              <a:rPr lang="en-US" sz="4800" b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FunctionLH" panose="00000300000000000000" pitchFamily="2" charset="0"/>
              </a:rPr>
              <a:t>half of my possessions I will give to the poor, </a:t>
            </a:r>
            <a:r>
              <a:rPr lang="en-US" sz="4800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and if I have defrauded anyone of anything, I will give </a:t>
            </a:r>
            <a:r>
              <a:rPr lang="en-US" sz="4800" dirty="0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/>
            </a:r>
            <a:br>
              <a:rPr lang="en-US" sz="4800" dirty="0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</a:br>
            <a:r>
              <a:rPr lang="en-US" sz="4800" dirty="0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back </a:t>
            </a:r>
            <a:r>
              <a:rPr lang="en-US" sz="4800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four times as much</a:t>
            </a:r>
            <a:r>
              <a:rPr lang="en-US" sz="4800" dirty="0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.</a:t>
            </a:r>
            <a:endParaRPr lang="en-US" sz="4800" dirty="0">
              <a:ln w="12700">
                <a:solidFill>
                  <a:schemeClr val="accent2">
                    <a:lumMod val="50000"/>
                  </a:schemeClr>
                </a:solidFill>
              </a:ln>
              <a:solidFill>
                <a:srgbClr val="7E0808"/>
              </a:solidFill>
              <a:latin typeface="FunctionLH" panose="000003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851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052" y="251790"/>
            <a:ext cx="840503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7E0808"/>
                </a:solidFill>
                <a:latin typeface="FunctionLH" panose="00000300000000000000" pitchFamily="2" charset="0"/>
              </a:rPr>
              <a:t>Luke 19:8</a:t>
            </a:r>
          </a:p>
          <a:p>
            <a:r>
              <a:rPr lang="en-US" sz="4800" dirty="0" err="1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Zaccheus</a:t>
            </a:r>
            <a:r>
              <a:rPr lang="en-US" sz="4800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 stopped and said to the Lord, "Behold, Lord, half of my possessions I will give to the poor, and </a:t>
            </a:r>
            <a:r>
              <a:rPr lang="en-US" sz="4800" b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FunctionLH" panose="00000300000000000000" pitchFamily="2" charset="0"/>
              </a:rPr>
              <a:t>if I have defrauded anyone of anything, I will give back four times as much</a:t>
            </a:r>
            <a:r>
              <a:rPr lang="en-US" sz="4800" b="1" dirty="0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FunctionLH" panose="00000300000000000000" pitchFamily="2" charset="0"/>
              </a:rPr>
              <a:t>.</a:t>
            </a:r>
            <a:endParaRPr lang="en-US" sz="4800" b="1" dirty="0">
              <a:ln w="12700">
                <a:solidFill>
                  <a:schemeClr val="accent2">
                    <a:lumMod val="50000"/>
                  </a:schemeClr>
                </a:solidFill>
              </a:ln>
              <a:solidFill>
                <a:srgbClr val="FFFF00"/>
              </a:solidFill>
              <a:latin typeface="FunctionLH" panose="000003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330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6051" y="2791540"/>
            <a:ext cx="81132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nctionLH" panose="00000300000000000000" pitchFamily="2" charset="0"/>
              </a:rPr>
              <a:t>Luke 19:9</a:t>
            </a:r>
          </a:p>
          <a:p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unctionLH" panose="00000300000000000000" pitchFamily="2" charset="0"/>
            </a:endParaRPr>
          </a:p>
          <a:p>
            <a:pPr algn="ctr"/>
            <a:r>
              <a:rPr lang="en-US" sz="6400" b="1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nctionLH" panose="00000300000000000000" pitchFamily="2" charset="0"/>
              </a:rPr>
              <a:t>Today, Salvation Has Come to this House</a:t>
            </a:r>
            <a:endParaRPr lang="en-US" sz="6400" b="1" spc="-1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unctionLH" panose="000003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518" y="2318197"/>
            <a:ext cx="406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C0000"/>
                </a:solidFill>
              </a:rPr>
              <a:t>HOW FAR WILL GOD GO TO SAVE US?</a:t>
            </a:r>
            <a:endParaRPr lang="en-US" dirty="0">
              <a:solidFill>
                <a:srgbClr val="6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82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052" y="251790"/>
            <a:ext cx="84050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7E0808"/>
                </a:solidFill>
                <a:latin typeface="FunctionLH" panose="00000300000000000000" pitchFamily="2" charset="0"/>
              </a:rPr>
              <a:t>Luke 19:9</a:t>
            </a:r>
          </a:p>
          <a:p>
            <a:r>
              <a:rPr lang="en-US" sz="4800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And Jesus said to him, </a:t>
            </a:r>
            <a:r>
              <a:rPr lang="en-US" sz="4800" b="1" dirty="0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FunctionLH" panose="00000300000000000000" pitchFamily="2" charset="0"/>
              </a:rPr>
              <a:t>“Today </a:t>
            </a:r>
            <a:r>
              <a:rPr lang="en-US" sz="4800" b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FunctionLH" panose="00000300000000000000" pitchFamily="2" charset="0"/>
              </a:rPr>
              <a:t>salvation has come to this house,</a:t>
            </a:r>
            <a:r>
              <a:rPr lang="en-US" sz="4800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FunctionLH" panose="00000300000000000000" pitchFamily="2" charset="0"/>
              </a:rPr>
              <a:t> </a:t>
            </a:r>
            <a:r>
              <a:rPr lang="en-US" sz="4800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because he, too, is a son of Abraham.</a:t>
            </a:r>
          </a:p>
        </p:txBody>
      </p:sp>
    </p:spTree>
    <p:extLst>
      <p:ext uri="{BB962C8B-B14F-4D97-AF65-F5344CB8AC3E}">
        <p14:creationId xmlns:p14="http://schemas.microsoft.com/office/powerpoint/2010/main" val="2353607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052" y="251790"/>
            <a:ext cx="84050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7E0808"/>
                </a:solidFill>
                <a:latin typeface="FunctionLH" panose="00000300000000000000" pitchFamily="2" charset="0"/>
              </a:rPr>
              <a:t>Luke 19:9</a:t>
            </a:r>
          </a:p>
          <a:p>
            <a:r>
              <a:rPr lang="en-US" sz="4800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And Jesus said to him, </a:t>
            </a:r>
            <a:r>
              <a:rPr lang="en-US" sz="4800" dirty="0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“Today </a:t>
            </a:r>
            <a:r>
              <a:rPr lang="en-US" sz="4800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salvation has come to this </a:t>
            </a:r>
            <a:r>
              <a:rPr lang="en-US" sz="4800" dirty="0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/>
            </a:r>
            <a:br>
              <a:rPr lang="en-US" sz="4800" dirty="0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</a:br>
            <a:r>
              <a:rPr lang="en-US" sz="4800" dirty="0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house</a:t>
            </a:r>
            <a:r>
              <a:rPr lang="en-US" sz="4800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, because he, too, </a:t>
            </a:r>
            <a:r>
              <a:rPr lang="en-US" sz="4800" b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FunctionLH" panose="00000300000000000000" pitchFamily="2" charset="0"/>
              </a:rPr>
              <a:t>is a son </a:t>
            </a:r>
            <a:r>
              <a:rPr lang="en-US" sz="4800" b="1" dirty="0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FunctionLH" panose="00000300000000000000" pitchFamily="2" charset="0"/>
              </a:rPr>
              <a:t/>
            </a:r>
            <a:br>
              <a:rPr lang="en-US" sz="4800" b="1" dirty="0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FunctionLH" panose="00000300000000000000" pitchFamily="2" charset="0"/>
              </a:rPr>
            </a:br>
            <a:r>
              <a:rPr lang="en-US" sz="4800" b="1" dirty="0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FunctionLH" panose="00000300000000000000" pitchFamily="2" charset="0"/>
              </a:rPr>
              <a:t>of </a:t>
            </a:r>
            <a:r>
              <a:rPr lang="en-US" sz="4800" b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FunctionLH" panose="00000300000000000000" pitchFamily="2" charset="0"/>
              </a:rPr>
              <a:t>Abraham.</a:t>
            </a:r>
          </a:p>
        </p:txBody>
      </p:sp>
    </p:spTree>
    <p:extLst>
      <p:ext uri="{BB962C8B-B14F-4D97-AF65-F5344CB8AC3E}">
        <p14:creationId xmlns:p14="http://schemas.microsoft.com/office/powerpoint/2010/main" val="23784143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052" y="251790"/>
            <a:ext cx="840503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7E0808"/>
                </a:solidFill>
                <a:latin typeface="FunctionLH" panose="00000300000000000000" pitchFamily="2" charset="0"/>
              </a:rPr>
              <a:t>Galatians 3:6</a:t>
            </a:r>
          </a:p>
          <a:p>
            <a:r>
              <a:rPr lang="en-US" sz="4800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Even so Abraham BELIEVED GOD, AND IT WAS RECKONED TO HIM AS RIGHTEOUSNESS</a:t>
            </a:r>
            <a:r>
              <a:rPr lang="en-US" sz="4800" dirty="0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.</a:t>
            </a:r>
          </a:p>
          <a:p>
            <a:r>
              <a:rPr lang="en-US" sz="4800" b="1" dirty="0">
                <a:solidFill>
                  <a:srgbClr val="7E0808"/>
                </a:solidFill>
                <a:latin typeface="FunctionLH" panose="00000300000000000000" pitchFamily="2" charset="0"/>
              </a:rPr>
              <a:t>Galatians </a:t>
            </a:r>
            <a:r>
              <a:rPr lang="en-US" sz="4800" b="1" dirty="0" smtClean="0">
                <a:solidFill>
                  <a:srgbClr val="7E0808"/>
                </a:solidFill>
                <a:latin typeface="FunctionLH" panose="00000300000000000000" pitchFamily="2" charset="0"/>
              </a:rPr>
              <a:t>3:7</a:t>
            </a:r>
            <a:endParaRPr lang="en-US" sz="4800" b="1" dirty="0">
              <a:solidFill>
                <a:srgbClr val="7E0808"/>
              </a:solidFill>
              <a:latin typeface="FunctionLH" panose="00000300000000000000" pitchFamily="2" charset="0"/>
            </a:endParaRPr>
          </a:p>
          <a:p>
            <a:r>
              <a:rPr lang="en-US" sz="4800" dirty="0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Therefore</a:t>
            </a:r>
            <a:r>
              <a:rPr lang="en-US" sz="4800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, be sure that it is those who are of faith who are sons of Abraham. </a:t>
            </a:r>
          </a:p>
        </p:txBody>
      </p:sp>
    </p:spTree>
    <p:extLst>
      <p:ext uri="{BB962C8B-B14F-4D97-AF65-F5344CB8AC3E}">
        <p14:creationId xmlns:p14="http://schemas.microsoft.com/office/powerpoint/2010/main" val="2944229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052" y="251790"/>
            <a:ext cx="80660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7E0808"/>
                </a:solidFill>
                <a:latin typeface="FunctionLH" panose="00000300000000000000" pitchFamily="2" charset="0"/>
              </a:rPr>
              <a:t>Jeremiah 32:41</a:t>
            </a:r>
            <a:endParaRPr lang="en-US" sz="4800" b="1" dirty="0">
              <a:solidFill>
                <a:srgbClr val="7E0808"/>
              </a:solidFill>
              <a:latin typeface="FunctionLH" panose="00000300000000000000" pitchFamily="2" charset="0"/>
            </a:endParaRPr>
          </a:p>
          <a:p>
            <a:r>
              <a:rPr lang="en-US" sz="4800" dirty="0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I </a:t>
            </a:r>
            <a:r>
              <a:rPr lang="en-US" sz="4800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will rejoice over them to do them good and will faithfully plant them in this land with all My heart and with all My soul</a:t>
            </a:r>
            <a:r>
              <a:rPr lang="en-US" sz="4800" dirty="0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.</a:t>
            </a:r>
            <a:endParaRPr lang="en-US" sz="4800" dirty="0">
              <a:ln w="12700">
                <a:solidFill>
                  <a:schemeClr val="accent2">
                    <a:lumMod val="50000"/>
                  </a:schemeClr>
                </a:solidFill>
              </a:ln>
              <a:solidFill>
                <a:srgbClr val="7E0808"/>
              </a:solidFill>
              <a:latin typeface="FunctionLH" panose="000003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34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1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052" y="110121"/>
            <a:ext cx="8246399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7E0808"/>
                </a:solidFill>
                <a:latin typeface="FunctionLH" panose="00000300000000000000" pitchFamily="2" charset="0"/>
              </a:rPr>
              <a:t>Isaiah 55:6</a:t>
            </a:r>
            <a:endParaRPr lang="en-US" sz="4800" b="1" dirty="0">
              <a:solidFill>
                <a:srgbClr val="7E0808"/>
              </a:solidFill>
              <a:latin typeface="FunctionLH" panose="00000300000000000000" pitchFamily="2" charset="0"/>
            </a:endParaRPr>
          </a:p>
          <a:p>
            <a:r>
              <a:rPr lang="en-US" sz="4800" dirty="0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Seek </a:t>
            </a:r>
            <a:r>
              <a:rPr lang="en-US" sz="4800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the LORD while He may be found; Call upon Him while He is near.</a:t>
            </a:r>
          </a:p>
          <a:p>
            <a:endParaRPr lang="en-US" sz="2000" b="1" dirty="0">
              <a:solidFill>
                <a:srgbClr val="7E0808"/>
              </a:solidFill>
              <a:latin typeface="FunctionLH" panose="00000300000000000000" pitchFamily="2" charset="0"/>
            </a:endParaRPr>
          </a:p>
          <a:p>
            <a:r>
              <a:rPr lang="en-US" sz="4800" b="1" dirty="0" smtClean="0">
                <a:solidFill>
                  <a:srgbClr val="7E0808"/>
                </a:solidFill>
                <a:latin typeface="FunctionLH" panose="00000300000000000000" pitchFamily="2" charset="0"/>
              </a:rPr>
              <a:t>Jeremiah 29:13</a:t>
            </a:r>
            <a:endParaRPr lang="en-US" sz="4800" b="1" dirty="0">
              <a:solidFill>
                <a:srgbClr val="7E0808"/>
              </a:solidFill>
              <a:latin typeface="FunctionLH" panose="00000300000000000000" pitchFamily="2" charset="0"/>
            </a:endParaRPr>
          </a:p>
          <a:p>
            <a:r>
              <a:rPr lang="en-US" sz="4800" dirty="0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You </a:t>
            </a:r>
            <a:r>
              <a:rPr lang="en-US" sz="4800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will seek Me and find Me when you search for Me with all your heart.</a:t>
            </a:r>
          </a:p>
        </p:txBody>
      </p:sp>
    </p:spTree>
    <p:extLst>
      <p:ext uri="{BB962C8B-B14F-4D97-AF65-F5344CB8AC3E}">
        <p14:creationId xmlns:p14="http://schemas.microsoft.com/office/powerpoint/2010/main" val="2171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7279" y="2791540"/>
            <a:ext cx="741823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nctionLH" panose="00000300000000000000" pitchFamily="2" charset="0"/>
              </a:rPr>
              <a:t>Luke 19:1</a:t>
            </a:r>
          </a:p>
          <a:p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unctionLH" panose="00000300000000000000" pitchFamily="2" charset="0"/>
            </a:endParaRPr>
          </a:p>
          <a:p>
            <a:pPr algn="ctr"/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nctionLH" panose="00000300000000000000" pitchFamily="2" charset="0"/>
              </a:rPr>
              <a:t>Scene One</a:t>
            </a:r>
            <a:endParaRPr lang="en-US" sz="6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unctionLH" panose="000003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518" y="2318197"/>
            <a:ext cx="406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C0000"/>
                </a:solidFill>
              </a:rPr>
              <a:t>HOW FAR WILL GOD GO TO SAVE US?</a:t>
            </a:r>
            <a:endParaRPr lang="en-US" dirty="0">
              <a:solidFill>
                <a:srgbClr val="6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3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7279" y="2791540"/>
            <a:ext cx="741823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nctionLH" panose="00000300000000000000" pitchFamily="2" charset="0"/>
              </a:rPr>
              <a:t>Luke 19:1</a:t>
            </a:r>
          </a:p>
          <a:p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unctionLH" panose="00000300000000000000" pitchFamily="2" charset="0"/>
            </a:endParaRPr>
          </a:p>
          <a:p>
            <a:pPr algn="ctr"/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nctionLH" panose="00000300000000000000" pitchFamily="2" charset="0"/>
              </a:rPr>
              <a:t>Jesus Traveling </a:t>
            </a:r>
          </a:p>
          <a:p>
            <a:pPr algn="ctr"/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nctionLH" panose="00000300000000000000" pitchFamily="2" charset="0"/>
              </a:rPr>
              <a:t>to Jerusalem</a:t>
            </a:r>
            <a:endParaRPr lang="en-US" sz="6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unctionLH" panose="000003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518" y="2318197"/>
            <a:ext cx="406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C0000"/>
                </a:solidFill>
              </a:rPr>
              <a:t>HOW FAR WILL GOD GO TO SAVE US?</a:t>
            </a:r>
            <a:endParaRPr lang="en-US" dirty="0">
              <a:solidFill>
                <a:srgbClr val="6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50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7279" y="2791540"/>
            <a:ext cx="741823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nctionLH" panose="00000300000000000000" pitchFamily="2" charset="0"/>
              </a:rPr>
              <a:t>Luke 19:2</a:t>
            </a:r>
          </a:p>
          <a:p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unctionLH" panose="00000300000000000000" pitchFamily="2" charset="0"/>
            </a:endParaRPr>
          </a:p>
          <a:p>
            <a:pPr algn="ctr"/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nctionLH" panose="00000300000000000000" pitchFamily="2" charset="0"/>
              </a:rPr>
              <a:t>Zacchaeus</a:t>
            </a:r>
          </a:p>
          <a:p>
            <a:pPr algn="ctr"/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nctionLH" panose="00000300000000000000" pitchFamily="2" charset="0"/>
              </a:rPr>
              <a:t>Introduced</a:t>
            </a:r>
            <a:endParaRPr lang="en-US" sz="6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unctionLH" panose="000003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518" y="2318197"/>
            <a:ext cx="406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C0000"/>
                </a:solidFill>
              </a:rPr>
              <a:t>HOW FAR WILL GOD GO TO SAVE US?</a:t>
            </a:r>
            <a:endParaRPr lang="en-US" dirty="0">
              <a:solidFill>
                <a:srgbClr val="6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03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052" y="251790"/>
            <a:ext cx="83488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7E0808"/>
                </a:solidFill>
                <a:latin typeface="FunctionLH" panose="00000300000000000000" pitchFamily="2" charset="0"/>
              </a:rPr>
              <a:t>Luke 19:2</a:t>
            </a:r>
            <a:endParaRPr lang="en-US" sz="4800" b="1" dirty="0">
              <a:solidFill>
                <a:srgbClr val="7E0808"/>
              </a:solidFill>
              <a:latin typeface="FunctionLH" panose="00000300000000000000" pitchFamily="2" charset="0"/>
            </a:endParaRPr>
          </a:p>
          <a:p>
            <a:r>
              <a:rPr lang="en-US" sz="4800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And there was a man called by the name of </a:t>
            </a:r>
            <a:r>
              <a:rPr lang="en-US" sz="4800" dirty="0" err="1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Zaccheus</a:t>
            </a:r>
            <a:r>
              <a:rPr lang="en-US" sz="4800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; he was a </a:t>
            </a:r>
            <a:r>
              <a:rPr lang="en-US" sz="4800" b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FunctionLH" panose="00000300000000000000" pitchFamily="2" charset="0"/>
              </a:rPr>
              <a:t>chief</a:t>
            </a:r>
            <a:r>
              <a:rPr lang="en-US" sz="4800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FunctionLH" panose="00000300000000000000" pitchFamily="2" charset="0"/>
              </a:rPr>
              <a:t> </a:t>
            </a:r>
            <a:r>
              <a:rPr lang="en-US" sz="4800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tax collector and he was rich. </a:t>
            </a:r>
          </a:p>
        </p:txBody>
      </p:sp>
    </p:spTree>
    <p:extLst>
      <p:ext uri="{BB962C8B-B14F-4D97-AF65-F5344CB8AC3E}">
        <p14:creationId xmlns:p14="http://schemas.microsoft.com/office/powerpoint/2010/main" val="810393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052" y="251790"/>
            <a:ext cx="83488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7E0808"/>
                </a:solidFill>
                <a:latin typeface="FunctionLH" panose="00000300000000000000" pitchFamily="2" charset="0"/>
              </a:rPr>
              <a:t>Luke 7:34</a:t>
            </a:r>
            <a:endParaRPr lang="en-US" sz="4800" b="1" dirty="0">
              <a:solidFill>
                <a:srgbClr val="7E0808"/>
              </a:solidFill>
              <a:latin typeface="FunctionLH" panose="00000300000000000000" pitchFamily="2" charset="0"/>
            </a:endParaRPr>
          </a:p>
          <a:p>
            <a:r>
              <a:rPr lang="en-US" sz="4800" dirty="0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The </a:t>
            </a:r>
            <a:r>
              <a:rPr lang="en-US" sz="4800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Son of Man has come eating and drinking, and you say, </a:t>
            </a:r>
            <a:r>
              <a:rPr lang="en-US" sz="4800" dirty="0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“Behold</a:t>
            </a:r>
            <a:r>
              <a:rPr lang="en-US" sz="4800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, a gluttonous man and a drunkard, </a:t>
            </a:r>
            <a:r>
              <a:rPr lang="en-US" sz="4800" b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FunctionLH" panose="00000300000000000000" pitchFamily="2" charset="0"/>
              </a:rPr>
              <a:t>a friend of tax collectors and sinners</a:t>
            </a:r>
            <a:r>
              <a:rPr lang="en-US" sz="4800" b="1" dirty="0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FunctionLH" panose="00000300000000000000" pitchFamily="2" charset="0"/>
              </a:rPr>
              <a:t>!</a:t>
            </a:r>
            <a:r>
              <a:rPr lang="en-US" sz="4800" dirty="0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E0808"/>
                </a:solidFill>
                <a:latin typeface="FunctionLH" panose="00000300000000000000" pitchFamily="2" charset="0"/>
              </a:rPr>
              <a:t>”</a:t>
            </a:r>
            <a:endParaRPr lang="en-US" sz="4800" dirty="0">
              <a:ln w="12700">
                <a:solidFill>
                  <a:schemeClr val="accent2">
                    <a:lumMod val="50000"/>
                  </a:schemeClr>
                </a:solidFill>
              </a:ln>
              <a:solidFill>
                <a:srgbClr val="7E0808"/>
              </a:solidFill>
              <a:latin typeface="FunctionLH" panose="000003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91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745</Words>
  <Application>Microsoft Office PowerPoint</Application>
  <PresentationFormat>On-screen Show (4:3)</PresentationFormat>
  <Paragraphs>83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Allen</dc:creator>
  <cp:lastModifiedBy>Shannon</cp:lastModifiedBy>
  <cp:revision>11</cp:revision>
  <dcterms:created xsi:type="dcterms:W3CDTF">2014-04-11T18:26:24Z</dcterms:created>
  <dcterms:modified xsi:type="dcterms:W3CDTF">2015-03-29T02:17:34Z</dcterms:modified>
</cp:coreProperties>
</file>