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9" r:id="rId3"/>
    <p:sldId id="270" r:id="rId4"/>
    <p:sldId id="271" r:id="rId5"/>
    <p:sldId id="256" r:id="rId6"/>
    <p:sldId id="258" r:id="rId7"/>
    <p:sldId id="269" r:id="rId8"/>
    <p:sldId id="272" r:id="rId9"/>
    <p:sldId id="273" r:id="rId10"/>
    <p:sldId id="263" r:id="rId11"/>
    <p:sldId id="264" r:id="rId12"/>
    <p:sldId id="267" r:id="rId13"/>
    <p:sldId id="266" r:id="rId14"/>
    <p:sldId id="268" r:id="rId15"/>
    <p:sldId id="274" r:id="rId16"/>
    <p:sldId id="26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70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C0DDF9-6536-423D-8F98-1FFE74C45270}" type="datetimeFigureOut">
              <a:rPr lang="en-US" smtClean="0"/>
              <a:t>8/2/2014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C4B62-75D2-4927-B541-12C8335174EA}" type="slidenum">
              <a:rPr lang="en-US" smtClean="0"/>
              <a:t>‹#›</a:t>
            </a:fld>
            <a:endParaRPr lang="en-US"/>
          </a:p>
        </p:txBody>
      </p:sp>
    </p:spTree>
    <p:extLst>
      <p:ext uri="{BB962C8B-B14F-4D97-AF65-F5344CB8AC3E}">
        <p14:creationId xmlns:p14="http://schemas.microsoft.com/office/powerpoint/2010/main" val="227557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C0DDF9-6536-423D-8F98-1FFE74C45270}" type="datetimeFigureOut">
              <a:rPr lang="en-US" smtClean="0"/>
              <a:t>8/2/2014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C4B62-75D2-4927-B541-12C8335174EA}" type="slidenum">
              <a:rPr lang="en-US" smtClean="0"/>
              <a:t>‹#›</a:t>
            </a:fld>
            <a:endParaRPr lang="en-US"/>
          </a:p>
        </p:txBody>
      </p:sp>
    </p:spTree>
    <p:extLst>
      <p:ext uri="{BB962C8B-B14F-4D97-AF65-F5344CB8AC3E}">
        <p14:creationId xmlns:p14="http://schemas.microsoft.com/office/powerpoint/2010/main" val="71362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C0DDF9-6536-423D-8F98-1FFE74C45270}" type="datetimeFigureOut">
              <a:rPr lang="en-US" smtClean="0"/>
              <a:t>8/2/2014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C4B62-75D2-4927-B541-12C8335174EA}" type="slidenum">
              <a:rPr lang="en-US" smtClean="0"/>
              <a:t>‹#›</a:t>
            </a:fld>
            <a:endParaRPr lang="en-US"/>
          </a:p>
        </p:txBody>
      </p:sp>
    </p:spTree>
    <p:extLst>
      <p:ext uri="{BB962C8B-B14F-4D97-AF65-F5344CB8AC3E}">
        <p14:creationId xmlns:p14="http://schemas.microsoft.com/office/powerpoint/2010/main" val="4248314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C0DDF9-6536-423D-8F98-1FFE74C45270}" type="datetimeFigureOut">
              <a:rPr lang="en-US" smtClean="0"/>
              <a:t>8/2/2014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C4B62-75D2-4927-B541-12C8335174EA}" type="slidenum">
              <a:rPr lang="en-US" smtClean="0"/>
              <a:t>‹#›</a:t>
            </a:fld>
            <a:endParaRPr lang="en-US"/>
          </a:p>
        </p:txBody>
      </p:sp>
    </p:spTree>
    <p:extLst>
      <p:ext uri="{BB962C8B-B14F-4D97-AF65-F5344CB8AC3E}">
        <p14:creationId xmlns:p14="http://schemas.microsoft.com/office/powerpoint/2010/main" val="336608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C0DDF9-6536-423D-8F98-1FFE74C45270}" type="datetimeFigureOut">
              <a:rPr lang="en-US" smtClean="0"/>
              <a:t>8/2/2014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C4B62-75D2-4927-B541-12C8335174EA}" type="slidenum">
              <a:rPr lang="en-US" smtClean="0"/>
              <a:t>‹#›</a:t>
            </a:fld>
            <a:endParaRPr lang="en-US"/>
          </a:p>
        </p:txBody>
      </p:sp>
    </p:spTree>
    <p:extLst>
      <p:ext uri="{BB962C8B-B14F-4D97-AF65-F5344CB8AC3E}">
        <p14:creationId xmlns:p14="http://schemas.microsoft.com/office/powerpoint/2010/main" val="2411320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C0DDF9-6536-423D-8F98-1FFE74C45270}" type="datetimeFigureOut">
              <a:rPr lang="en-US" smtClean="0"/>
              <a:t>8/2/2014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C4B62-75D2-4927-B541-12C8335174EA}" type="slidenum">
              <a:rPr lang="en-US" smtClean="0"/>
              <a:t>‹#›</a:t>
            </a:fld>
            <a:endParaRPr lang="en-US"/>
          </a:p>
        </p:txBody>
      </p:sp>
    </p:spTree>
    <p:extLst>
      <p:ext uri="{BB962C8B-B14F-4D97-AF65-F5344CB8AC3E}">
        <p14:creationId xmlns:p14="http://schemas.microsoft.com/office/powerpoint/2010/main" val="3538391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C0DDF9-6536-423D-8F98-1FFE74C45270}" type="datetimeFigureOut">
              <a:rPr lang="en-US" smtClean="0"/>
              <a:t>8/2/2014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1C4B62-75D2-4927-B541-12C8335174EA}" type="slidenum">
              <a:rPr lang="en-US" smtClean="0"/>
              <a:t>‹#›</a:t>
            </a:fld>
            <a:endParaRPr lang="en-US"/>
          </a:p>
        </p:txBody>
      </p:sp>
    </p:spTree>
    <p:extLst>
      <p:ext uri="{BB962C8B-B14F-4D97-AF65-F5344CB8AC3E}">
        <p14:creationId xmlns:p14="http://schemas.microsoft.com/office/powerpoint/2010/main" val="136363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C0DDF9-6536-423D-8F98-1FFE74C45270}" type="datetimeFigureOut">
              <a:rPr lang="en-US" smtClean="0"/>
              <a:t>8/2/2014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1C4B62-75D2-4927-B541-12C8335174EA}" type="slidenum">
              <a:rPr lang="en-US" smtClean="0"/>
              <a:t>‹#›</a:t>
            </a:fld>
            <a:endParaRPr lang="en-US"/>
          </a:p>
        </p:txBody>
      </p:sp>
    </p:spTree>
    <p:extLst>
      <p:ext uri="{BB962C8B-B14F-4D97-AF65-F5344CB8AC3E}">
        <p14:creationId xmlns:p14="http://schemas.microsoft.com/office/powerpoint/2010/main" val="4192393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0DDF9-6536-423D-8F98-1FFE74C45270}" type="datetimeFigureOut">
              <a:rPr lang="en-US" smtClean="0"/>
              <a:t>8/2/2014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1C4B62-75D2-4927-B541-12C8335174EA}" type="slidenum">
              <a:rPr lang="en-US" smtClean="0"/>
              <a:t>‹#›</a:t>
            </a:fld>
            <a:endParaRPr lang="en-US"/>
          </a:p>
        </p:txBody>
      </p:sp>
    </p:spTree>
    <p:extLst>
      <p:ext uri="{BB962C8B-B14F-4D97-AF65-F5344CB8AC3E}">
        <p14:creationId xmlns:p14="http://schemas.microsoft.com/office/powerpoint/2010/main" val="342161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C0DDF9-6536-423D-8F98-1FFE74C45270}" type="datetimeFigureOut">
              <a:rPr lang="en-US" smtClean="0"/>
              <a:t>8/2/2014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C4B62-75D2-4927-B541-12C8335174EA}" type="slidenum">
              <a:rPr lang="en-US" smtClean="0"/>
              <a:t>‹#›</a:t>
            </a:fld>
            <a:endParaRPr lang="en-US"/>
          </a:p>
        </p:txBody>
      </p:sp>
    </p:spTree>
    <p:extLst>
      <p:ext uri="{BB962C8B-B14F-4D97-AF65-F5344CB8AC3E}">
        <p14:creationId xmlns:p14="http://schemas.microsoft.com/office/powerpoint/2010/main" val="189427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C0DDF9-6536-423D-8F98-1FFE74C45270}" type="datetimeFigureOut">
              <a:rPr lang="en-US" smtClean="0"/>
              <a:t>8/2/2014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C4B62-75D2-4927-B541-12C8335174EA}" type="slidenum">
              <a:rPr lang="en-US" smtClean="0"/>
              <a:t>‹#›</a:t>
            </a:fld>
            <a:endParaRPr lang="en-US"/>
          </a:p>
        </p:txBody>
      </p:sp>
    </p:spTree>
    <p:extLst>
      <p:ext uri="{BB962C8B-B14F-4D97-AF65-F5344CB8AC3E}">
        <p14:creationId xmlns:p14="http://schemas.microsoft.com/office/powerpoint/2010/main" val="667082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0DDF9-6536-423D-8F98-1FFE74C45270}" type="datetimeFigureOut">
              <a:rPr lang="en-US" smtClean="0"/>
              <a:t>8/2/2014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C4B62-75D2-4927-B541-12C8335174EA}" type="slidenum">
              <a:rPr lang="en-US" smtClean="0"/>
              <a:t>‹#›</a:t>
            </a:fld>
            <a:endParaRPr lang="en-US"/>
          </a:p>
        </p:txBody>
      </p:sp>
    </p:spTree>
    <p:extLst>
      <p:ext uri="{BB962C8B-B14F-4D97-AF65-F5344CB8AC3E}">
        <p14:creationId xmlns:p14="http://schemas.microsoft.com/office/powerpoint/2010/main" val="3618596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78913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609600" y="1295400"/>
            <a:ext cx="4191000" cy="4606389"/>
          </a:xfrm>
          <a:prstGeom prst="rect">
            <a:avLst/>
          </a:prstGeom>
          <a:noFill/>
        </p:spPr>
        <p:txBody>
          <a:bodyPr wrap="square" rtlCol="0">
            <a:spAutoFit/>
          </a:bodyPr>
          <a:lstStyle/>
          <a:p>
            <a:pPr>
              <a:lnSpc>
                <a:spcPct val="150000"/>
              </a:lnSpc>
            </a:pPr>
            <a:r>
              <a:rPr lang="en-US" sz="4000" b="0" i="0" u="none" strike="noStrike" baseline="30000" dirty="0" smtClean="0">
                <a:solidFill>
                  <a:srgbClr val="000000"/>
                </a:solidFill>
                <a:latin typeface="Franklin Gothic Demi"/>
              </a:rPr>
              <a:t>II. How To Be </a:t>
            </a:r>
            <a:r>
              <a:rPr lang="en-US" sz="4000" b="0" i="0" u="sng" strike="noStrike" baseline="30000" dirty="0" smtClean="0">
                <a:solidFill>
                  <a:srgbClr val="800000"/>
                </a:solidFill>
                <a:latin typeface="Franklin Gothic Demi"/>
              </a:rPr>
              <a:t>Whole</a:t>
            </a:r>
            <a:r>
              <a:rPr lang="en-US" sz="4000" b="0" i="0" u="none" strike="noStrike" baseline="30000" dirty="0" smtClean="0">
                <a:solidFill>
                  <a:srgbClr val="800000"/>
                </a:solidFill>
                <a:latin typeface="Franklin Gothic Demi"/>
              </a:rPr>
              <a:t> </a:t>
            </a:r>
            <a:r>
              <a:rPr lang="en-US" sz="4000" b="0" i="0" u="none" strike="noStrike" baseline="30000" dirty="0" smtClean="0">
                <a:solidFill>
                  <a:srgbClr val="000000"/>
                </a:solidFill>
                <a:latin typeface="Franklin Gothic Demi"/>
              </a:rPr>
              <a:t>(v. 2-3)</a:t>
            </a:r>
            <a:endParaRPr lang="en-US" sz="4000" b="0" i="0" u="none" strike="noStrike" baseline="30000" dirty="0" smtClean="0">
              <a:solidFill>
                <a:srgbClr val="000000"/>
              </a:solidFill>
              <a:latin typeface="Franklin Gothic Book"/>
            </a:endParaRPr>
          </a:p>
          <a:p>
            <a:pPr lvl="1">
              <a:lnSpc>
                <a:spcPct val="150000"/>
              </a:lnSpc>
            </a:pPr>
            <a:r>
              <a:rPr lang="en-US" sz="4000" b="0" i="0" u="none" strike="noStrike" baseline="30000" dirty="0" smtClean="0">
                <a:solidFill>
                  <a:srgbClr val="000000"/>
                </a:solidFill>
                <a:latin typeface="Franklin Gothic Book"/>
              </a:rPr>
              <a:t>A) Philippians 2:1-2</a:t>
            </a:r>
          </a:p>
          <a:p>
            <a:pPr lvl="1">
              <a:lnSpc>
                <a:spcPct val="150000"/>
              </a:lnSpc>
            </a:pPr>
            <a:r>
              <a:rPr lang="en-US" sz="4000" b="0" i="0" u="none" strike="noStrike" baseline="30000" dirty="0" smtClean="0">
                <a:solidFill>
                  <a:srgbClr val="000000"/>
                </a:solidFill>
                <a:latin typeface="Franklin Gothic Book"/>
              </a:rPr>
              <a:t>B) Ladies’ names </a:t>
            </a:r>
          </a:p>
          <a:p>
            <a:pPr lvl="1"/>
            <a:r>
              <a:rPr lang="en-US" sz="4000" b="0" i="0" u="none" strike="noStrike" baseline="30000" dirty="0" smtClean="0">
                <a:solidFill>
                  <a:srgbClr val="000000"/>
                </a:solidFill>
                <a:latin typeface="Franklin Gothic Book"/>
              </a:rPr>
              <a:t>C) Agreement to walk 	together must be 	made in order for a 	prosperous journey 	to take place. </a:t>
            </a:r>
          </a:p>
          <a:p>
            <a:pPr lvl="1">
              <a:lnSpc>
                <a:spcPct val="150000"/>
              </a:lnSpc>
            </a:pPr>
            <a:r>
              <a:rPr lang="en-US" sz="4000" b="0" i="0" u="none" strike="noStrike" baseline="30000" dirty="0" smtClean="0">
                <a:solidFill>
                  <a:srgbClr val="000000"/>
                </a:solidFill>
                <a:latin typeface="Franklin Gothic Book"/>
              </a:rPr>
              <a:t>D) “Help these women”</a:t>
            </a:r>
          </a:p>
        </p:txBody>
      </p:sp>
    </p:spTree>
    <p:extLst>
      <p:ext uri="{BB962C8B-B14F-4D97-AF65-F5344CB8AC3E}">
        <p14:creationId xmlns:p14="http://schemas.microsoft.com/office/powerpoint/2010/main" val="75362027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p:tgtEl>
                                          <p:spTgt spid="6">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533400" y="961767"/>
            <a:ext cx="4419600" cy="5016758"/>
          </a:xfrm>
          <a:prstGeom prst="rect">
            <a:avLst/>
          </a:prstGeom>
          <a:noFill/>
        </p:spPr>
        <p:txBody>
          <a:bodyPr wrap="square" rtlCol="0">
            <a:spAutoFit/>
          </a:bodyPr>
          <a:lstStyle/>
          <a:p>
            <a:r>
              <a:rPr lang="en-US" sz="4000" b="0" i="0" u="none" strike="noStrike" baseline="30000" dirty="0" smtClean="0">
                <a:solidFill>
                  <a:srgbClr val="000000"/>
                </a:solidFill>
                <a:latin typeface="Franklin Gothic Demi"/>
              </a:rPr>
              <a:t>III. How To Overcome </a:t>
            </a:r>
            <a:r>
              <a:rPr lang="en-US" sz="4000" b="1" i="0" u="sng" strike="noStrike" baseline="30000" dirty="0" smtClean="0">
                <a:solidFill>
                  <a:srgbClr val="800000"/>
                </a:solidFill>
                <a:latin typeface="Franklin Gothic Demi"/>
              </a:rPr>
              <a:t>Worry</a:t>
            </a:r>
            <a:r>
              <a:rPr lang="en-US" sz="4000" b="0" i="0" u="none" strike="noStrike" baseline="30000" dirty="0" smtClean="0">
                <a:solidFill>
                  <a:srgbClr val="000000"/>
                </a:solidFill>
                <a:latin typeface="Franklin Gothic Demi"/>
              </a:rPr>
              <a:t> (verses 4-7)</a:t>
            </a:r>
          </a:p>
          <a:p>
            <a:pPr lvl="1"/>
            <a:r>
              <a:rPr lang="en-US" sz="4000" b="0" i="0" u="none" strike="noStrike" baseline="30000" dirty="0" smtClean="0">
                <a:solidFill>
                  <a:srgbClr val="000000"/>
                </a:solidFill>
                <a:latin typeface="Franklin Gothic Book"/>
              </a:rPr>
              <a:t>A) Praise (v. 4)</a:t>
            </a:r>
          </a:p>
          <a:p>
            <a:pPr lvl="1"/>
            <a:r>
              <a:rPr lang="en-US" sz="4000" b="0" i="0" u="none" strike="noStrike" baseline="30000" dirty="0" smtClean="0">
                <a:solidFill>
                  <a:srgbClr val="000000"/>
                </a:solidFill>
                <a:latin typeface="Franklin Gothic Book"/>
              </a:rPr>
              <a:t>	1. “Rejoice” </a:t>
            </a:r>
          </a:p>
          <a:p>
            <a:pPr lvl="1"/>
            <a:r>
              <a:rPr lang="en-US" sz="4000" b="0" i="0" u="none" strike="noStrike" baseline="30000" dirty="0" smtClean="0">
                <a:solidFill>
                  <a:srgbClr val="000000"/>
                </a:solidFill>
                <a:latin typeface="Franklin Gothic Book"/>
              </a:rPr>
              <a:t>	2. “Always”</a:t>
            </a:r>
          </a:p>
          <a:p>
            <a:pPr lvl="1"/>
            <a:r>
              <a:rPr lang="en-US" sz="4000" b="0" i="0" u="none" strike="noStrike" baseline="30000" dirty="0" smtClean="0">
                <a:solidFill>
                  <a:srgbClr val="000000"/>
                </a:solidFill>
                <a:latin typeface="Franklin Gothic Book"/>
              </a:rPr>
              <a:t>B) Practice (v. 5)</a:t>
            </a:r>
          </a:p>
          <a:p>
            <a:pPr lvl="1"/>
            <a:r>
              <a:rPr lang="en-US" sz="4000" b="0" i="0" u="none" strike="noStrike" baseline="30000" dirty="0" smtClean="0">
                <a:solidFill>
                  <a:srgbClr val="000000"/>
                </a:solidFill>
                <a:latin typeface="Franklin Gothic Book"/>
              </a:rPr>
              <a:t>C) Prayer (v. 6)</a:t>
            </a:r>
          </a:p>
          <a:p>
            <a:pPr lvl="1"/>
            <a:r>
              <a:rPr lang="en-US" sz="4000" b="0" i="0" u="none" strike="noStrike" baseline="30000" dirty="0" smtClean="0">
                <a:solidFill>
                  <a:srgbClr val="000000"/>
                </a:solidFill>
                <a:latin typeface="Franklin Gothic Book"/>
              </a:rPr>
              <a:t>	1. </a:t>
            </a:r>
            <a:r>
              <a:rPr lang="en-US" sz="4000" b="1" i="0" u="sng" strike="noStrike" baseline="30000" dirty="0" smtClean="0">
                <a:solidFill>
                  <a:srgbClr val="800000"/>
                </a:solidFill>
                <a:latin typeface="Franklin Gothic Book"/>
              </a:rPr>
              <a:t>Trust</a:t>
            </a:r>
            <a:r>
              <a:rPr lang="en-US" sz="4000" b="0" i="0" u="none" strike="noStrike" baseline="30000" dirty="0" smtClean="0">
                <a:solidFill>
                  <a:srgbClr val="000000"/>
                </a:solidFill>
                <a:latin typeface="Franklin Gothic Book"/>
              </a:rPr>
              <a:t> God</a:t>
            </a:r>
          </a:p>
          <a:p>
            <a:pPr lvl="1"/>
            <a:r>
              <a:rPr lang="en-US" sz="4000" b="0" i="0" u="none" strike="noStrike" baseline="30000" dirty="0" smtClean="0">
                <a:solidFill>
                  <a:srgbClr val="000000"/>
                </a:solidFill>
                <a:latin typeface="Franklin Gothic Book"/>
              </a:rPr>
              <a:t>	2. </a:t>
            </a:r>
            <a:r>
              <a:rPr lang="en-US" sz="4000" b="1" i="0" u="sng" strike="noStrike" baseline="30000" dirty="0" smtClean="0">
                <a:solidFill>
                  <a:srgbClr val="800000"/>
                </a:solidFill>
                <a:latin typeface="Franklin Gothic Book"/>
              </a:rPr>
              <a:t>Ask</a:t>
            </a:r>
            <a:r>
              <a:rPr lang="en-US" sz="4000" b="0" i="0" u="none" strike="noStrike" baseline="30000" dirty="0" smtClean="0">
                <a:solidFill>
                  <a:srgbClr val="000000"/>
                </a:solidFill>
                <a:latin typeface="Franklin Gothic Book"/>
              </a:rPr>
              <a:t> God</a:t>
            </a:r>
          </a:p>
          <a:p>
            <a:pPr lvl="1"/>
            <a:r>
              <a:rPr lang="en-US" sz="4000" b="0" i="0" u="none" strike="noStrike" baseline="30000" dirty="0" smtClean="0">
                <a:solidFill>
                  <a:srgbClr val="000000"/>
                </a:solidFill>
                <a:latin typeface="Franklin Gothic Book"/>
              </a:rPr>
              <a:t>	3. </a:t>
            </a:r>
            <a:r>
              <a:rPr lang="en-US" sz="4000" b="1" i="0" u="sng" strike="noStrike" baseline="30000" dirty="0" smtClean="0">
                <a:solidFill>
                  <a:srgbClr val="800000"/>
                </a:solidFill>
                <a:latin typeface="Franklin Gothic Book"/>
              </a:rPr>
              <a:t>Thank</a:t>
            </a:r>
            <a:r>
              <a:rPr lang="en-US" sz="4000" b="0" i="0" u="none" strike="noStrike" baseline="30000" dirty="0" smtClean="0">
                <a:solidFill>
                  <a:srgbClr val="000000"/>
                </a:solidFill>
                <a:latin typeface="Franklin Gothic Book"/>
              </a:rPr>
              <a:t> God</a:t>
            </a:r>
          </a:p>
          <a:p>
            <a:pPr lvl="1"/>
            <a:r>
              <a:rPr lang="en-US" sz="4000" b="0" i="0" u="none" strike="noStrike" baseline="30000" dirty="0" smtClean="0">
                <a:solidFill>
                  <a:srgbClr val="000000"/>
                </a:solidFill>
                <a:latin typeface="Franklin Gothic Book"/>
              </a:rPr>
              <a:t>	4. </a:t>
            </a:r>
            <a:r>
              <a:rPr lang="en-US" sz="4000" b="1" i="0" u="sng" strike="noStrike" baseline="30000" dirty="0" smtClean="0">
                <a:solidFill>
                  <a:srgbClr val="800000"/>
                </a:solidFill>
                <a:latin typeface="Franklin Gothic Book"/>
              </a:rPr>
              <a:t>Entreat</a:t>
            </a:r>
            <a:r>
              <a:rPr lang="en-US" sz="4000" b="0" i="0" u="none" strike="noStrike" baseline="30000" dirty="0" smtClean="0">
                <a:solidFill>
                  <a:srgbClr val="000000"/>
                </a:solidFill>
                <a:latin typeface="Franklin Gothic Book"/>
              </a:rPr>
              <a:t> God</a:t>
            </a:r>
          </a:p>
          <a:p>
            <a:pPr lvl="1"/>
            <a:r>
              <a:rPr lang="en-US" sz="4000" b="0" i="0" u="none" strike="noStrike" baseline="30000" dirty="0" smtClean="0">
                <a:solidFill>
                  <a:srgbClr val="000000"/>
                </a:solidFill>
                <a:latin typeface="Franklin Gothic Book"/>
              </a:rPr>
              <a:t>D) Peace (v. 7)</a:t>
            </a:r>
          </a:p>
        </p:txBody>
      </p:sp>
    </p:spTree>
    <p:extLst>
      <p:ext uri="{BB962C8B-B14F-4D97-AF65-F5344CB8AC3E}">
        <p14:creationId xmlns:p14="http://schemas.microsoft.com/office/powerpoint/2010/main" val="9486228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p:tgtEl>
                                          <p:spTgt spid="6">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p:tgtEl>
                                          <p:spTgt spid="6">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6">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p:tgtEl>
                                          <p:spTgt spid="6">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6">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p:tgtEl>
                                          <p:spTgt spid="6">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6">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p:tgtEl>
                                          <p:spTgt spid="6">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6">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p:tgtEl>
                                          <p:spTgt spid="6">
                                            <p:txEl>
                                              <p:pRg st="9" end="9"/>
                                            </p:txEl>
                                          </p:spTgt>
                                        </p:tgtEl>
                                        <p:attrNameLst>
                                          <p:attrName>ppt_y</p:attrName>
                                        </p:attrNameLst>
                                      </p:cBhvr>
                                      <p:tavLst>
                                        <p:tav tm="0">
                                          <p:val>
                                            <p:strVal val="#ppt_y+#ppt_h*1.125000"/>
                                          </p:val>
                                        </p:tav>
                                        <p:tav tm="100000">
                                          <p:val>
                                            <p:strVal val="#ppt_y"/>
                                          </p:val>
                                        </p:tav>
                                      </p:tavLst>
                                    </p:anim>
                                    <p:animEffect transition="in" filter="wipe(up)">
                                      <p:cBhvr>
                                        <p:cTn id="62" dur="500"/>
                                        <p:tgtEl>
                                          <p:spTgt spid="6">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anim calcmode="lin" valueType="num">
                                      <p:cBhvr additive="base">
                                        <p:cTn id="67" dur="500"/>
                                        <p:tgtEl>
                                          <p:spTgt spid="6">
                                            <p:txEl>
                                              <p:pRg st="10" end="10"/>
                                            </p:txEl>
                                          </p:spTgt>
                                        </p:tgtEl>
                                        <p:attrNameLst>
                                          <p:attrName>ppt_y</p:attrName>
                                        </p:attrNameLst>
                                      </p:cBhvr>
                                      <p:tavLst>
                                        <p:tav tm="0">
                                          <p:val>
                                            <p:strVal val="#ppt_y+#ppt_h*1.125000"/>
                                          </p:val>
                                        </p:tav>
                                        <p:tav tm="100000">
                                          <p:val>
                                            <p:strVal val="#ppt_y"/>
                                          </p:val>
                                        </p:tav>
                                      </p:tavLst>
                                    </p:anim>
                                    <p:animEffect transition="in" filter="wipe(up)">
                                      <p:cBhvr>
                                        <p:cTn id="68"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533400" y="961767"/>
            <a:ext cx="4267200" cy="1323439"/>
          </a:xfrm>
          <a:prstGeom prst="rect">
            <a:avLst/>
          </a:prstGeom>
          <a:noFill/>
        </p:spPr>
        <p:txBody>
          <a:bodyPr wrap="square" rtlCol="0">
            <a:spAutoFit/>
          </a:bodyPr>
          <a:lstStyle/>
          <a:p>
            <a:r>
              <a:rPr lang="en-US" sz="4000" b="0" i="0" u="none" strike="noStrike" baseline="30000" dirty="0" smtClean="0">
                <a:solidFill>
                  <a:srgbClr val="000000"/>
                </a:solidFill>
                <a:latin typeface="Franklin Gothic Demi"/>
              </a:rPr>
              <a:t>IV. How To </a:t>
            </a:r>
            <a:r>
              <a:rPr lang="en-US" sz="4000" b="1" i="0" u="sng" strike="noStrike" baseline="30000" dirty="0" smtClean="0">
                <a:solidFill>
                  <a:srgbClr val="800000"/>
                </a:solidFill>
                <a:latin typeface="Franklin Gothic Demi"/>
              </a:rPr>
              <a:t>Win</a:t>
            </a:r>
            <a:r>
              <a:rPr lang="en-US" sz="4000" b="0" i="0" u="none" strike="noStrike" baseline="30000" dirty="0" smtClean="0">
                <a:solidFill>
                  <a:srgbClr val="000000"/>
                </a:solidFill>
                <a:latin typeface="Franklin Gothic Demi"/>
              </a:rPr>
              <a:t> (verses 8-9)</a:t>
            </a:r>
            <a:endParaRPr lang="en-US" sz="4000" b="0" i="0" u="none" strike="noStrike" baseline="30000" dirty="0" smtClean="0">
              <a:solidFill>
                <a:srgbClr val="000000"/>
              </a:solidFill>
              <a:latin typeface="Franklin Gothic Book"/>
            </a:endParaRPr>
          </a:p>
          <a:p>
            <a:pPr lvl="1"/>
            <a:r>
              <a:rPr lang="en-US" sz="4000" b="0" i="0" u="none" strike="noStrike" baseline="30000" dirty="0" smtClean="0">
                <a:solidFill>
                  <a:srgbClr val="000000"/>
                </a:solidFill>
                <a:latin typeface="Franklin Gothic Book"/>
              </a:rPr>
              <a:t>A) Begins with </a:t>
            </a:r>
            <a:br>
              <a:rPr lang="en-US" sz="4000" b="0" i="0" u="none" strike="noStrike" baseline="30000" dirty="0" smtClean="0">
                <a:solidFill>
                  <a:srgbClr val="000000"/>
                </a:solidFill>
                <a:latin typeface="Franklin Gothic Book"/>
              </a:rPr>
            </a:br>
            <a:r>
              <a:rPr lang="en-US" sz="4000" b="0" i="0" u="none" strike="noStrike" baseline="30000" dirty="0" smtClean="0">
                <a:solidFill>
                  <a:srgbClr val="000000"/>
                </a:solidFill>
                <a:latin typeface="Franklin Gothic Book"/>
              </a:rPr>
              <a:t>	Positive </a:t>
            </a:r>
            <a:r>
              <a:rPr lang="en-US" sz="4000" b="1" i="0" u="sng" strike="noStrike" baseline="30000" dirty="0" smtClean="0">
                <a:solidFill>
                  <a:srgbClr val="800000"/>
                </a:solidFill>
                <a:latin typeface="Franklin Gothic Book"/>
              </a:rPr>
              <a:t>Thinking</a:t>
            </a:r>
            <a:r>
              <a:rPr lang="en-US" sz="4000" b="0" i="0" u="none" strike="noStrike" baseline="30000" dirty="0" smtClean="0">
                <a:solidFill>
                  <a:srgbClr val="000000"/>
                </a:solidFill>
                <a:latin typeface="Franklin Gothic Book"/>
              </a:rPr>
              <a:t> </a:t>
            </a:r>
          </a:p>
        </p:txBody>
      </p:sp>
    </p:spTree>
    <p:extLst>
      <p:ext uri="{BB962C8B-B14F-4D97-AF65-F5344CB8AC3E}">
        <p14:creationId xmlns:p14="http://schemas.microsoft.com/office/powerpoint/2010/main" val="104445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447800" y="990600"/>
            <a:ext cx="6248400" cy="4832092"/>
          </a:xfrm>
          <a:prstGeom prst="rect">
            <a:avLst/>
          </a:prstGeom>
          <a:noFill/>
        </p:spPr>
        <p:txBody>
          <a:bodyPr wrap="square" rtlCol="0">
            <a:spAutoFit/>
          </a:bodyPr>
          <a:lstStyle/>
          <a:p>
            <a:r>
              <a:rPr lang="en-US" sz="2800" dirty="0" smtClean="0">
                <a:latin typeface="Georgia"/>
              </a:rPr>
              <a:t>“Therefore I urge you, brethren, by the mercies of God, to present your bodies a living and holy sacrifice, acceptable to God, </a:t>
            </a:r>
            <a:r>
              <a:rPr lang="en-US" sz="2800" i="1" dirty="0" smtClean="0">
                <a:latin typeface="Georgia"/>
              </a:rPr>
              <a:t>which is</a:t>
            </a:r>
            <a:r>
              <a:rPr lang="en-US" sz="2800" dirty="0">
                <a:latin typeface="Georgia"/>
              </a:rPr>
              <a:t> your </a:t>
            </a:r>
            <a:r>
              <a:rPr lang="en-US" sz="2800" dirty="0">
                <a:solidFill>
                  <a:prstClr val="black"/>
                </a:solidFill>
                <a:latin typeface="Georgia"/>
              </a:rPr>
              <a:t>spiritual service of worship. And do not be conformed to this world, but </a:t>
            </a:r>
            <a:r>
              <a:rPr lang="en-US" sz="2800" b="1" i="1" dirty="0">
                <a:solidFill>
                  <a:srgbClr val="800000"/>
                </a:solidFill>
                <a:latin typeface="Georgia"/>
              </a:rPr>
              <a:t>be transformed by the renewing of your mind</a:t>
            </a:r>
            <a:r>
              <a:rPr lang="en-US" sz="2800" dirty="0">
                <a:solidFill>
                  <a:prstClr val="black"/>
                </a:solidFill>
                <a:latin typeface="Georgia"/>
              </a:rPr>
              <a:t>, so that you may prove what the will of God is, that which is good and acceptable and perfect</a:t>
            </a:r>
            <a:r>
              <a:rPr lang="en-US" sz="2800" dirty="0" smtClean="0">
                <a:solidFill>
                  <a:prstClr val="black"/>
                </a:solidFill>
                <a:latin typeface="Georgia"/>
              </a:rPr>
              <a:t>.”</a:t>
            </a:r>
            <a:endParaRPr lang="en-US" sz="2800" dirty="0">
              <a:solidFill>
                <a:prstClr val="black"/>
              </a:solidFill>
              <a:latin typeface="Georgia"/>
            </a:endParaRPr>
          </a:p>
          <a:p>
            <a:pPr algn="r"/>
            <a:r>
              <a:rPr lang="en-US" sz="2800" b="1" i="0" dirty="0" smtClean="0">
                <a:solidFill>
                  <a:srgbClr val="800000"/>
                </a:solidFill>
                <a:latin typeface="Georgia"/>
              </a:rPr>
              <a:t>(Romans 12:1-2 NASB)</a:t>
            </a:r>
            <a:endParaRPr lang="en-US" sz="2800" b="1" dirty="0">
              <a:solidFill>
                <a:srgbClr val="800000"/>
              </a:solidFill>
              <a:latin typeface="Georgia"/>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2323" b="33176"/>
          <a:stretch/>
        </p:blipFill>
        <p:spPr>
          <a:xfrm>
            <a:off x="1295400" y="5257800"/>
            <a:ext cx="4242515" cy="1573328"/>
          </a:xfrm>
          <a:prstGeom prst="rect">
            <a:avLst/>
          </a:prstGeom>
          <a:effectLst>
            <a:glow rad="101600">
              <a:srgbClr val="FFFFFF">
                <a:alpha val="80000"/>
              </a:srgbClr>
            </a:glow>
            <a:outerShdw blurRad="50800" dist="38100" dir="5400000" algn="t" rotWithShape="0">
              <a:prstClr val="black">
                <a:alpha val="40000"/>
              </a:prstClr>
            </a:outerShdw>
          </a:effectLst>
        </p:spPr>
      </p:pic>
    </p:spTree>
    <p:extLst>
      <p:ext uri="{BB962C8B-B14F-4D97-AF65-F5344CB8AC3E}">
        <p14:creationId xmlns:p14="http://schemas.microsoft.com/office/powerpoint/2010/main" val="21865471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533400" y="961767"/>
            <a:ext cx="4267200" cy="3785652"/>
          </a:xfrm>
          <a:prstGeom prst="rect">
            <a:avLst/>
          </a:prstGeom>
          <a:noFill/>
        </p:spPr>
        <p:txBody>
          <a:bodyPr wrap="square" rtlCol="0">
            <a:spAutoFit/>
          </a:bodyPr>
          <a:lstStyle/>
          <a:p>
            <a:r>
              <a:rPr lang="en-US" sz="4000" b="0" i="0" u="none" strike="noStrike" baseline="30000" dirty="0" smtClean="0">
                <a:solidFill>
                  <a:srgbClr val="000000"/>
                </a:solidFill>
                <a:latin typeface="Franklin Gothic Demi"/>
              </a:rPr>
              <a:t>IV. How To </a:t>
            </a:r>
            <a:r>
              <a:rPr lang="en-US" sz="4000" b="1" i="0" u="sng" strike="noStrike" baseline="30000" dirty="0" smtClean="0">
                <a:solidFill>
                  <a:srgbClr val="800000"/>
                </a:solidFill>
                <a:latin typeface="Franklin Gothic Demi"/>
              </a:rPr>
              <a:t>Win</a:t>
            </a:r>
            <a:r>
              <a:rPr lang="en-US" sz="4000" b="0" i="0" u="none" strike="noStrike" baseline="30000" dirty="0" smtClean="0">
                <a:solidFill>
                  <a:srgbClr val="000000"/>
                </a:solidFill>
                <a:latin typeface="Franklin Gothic Demi"/>
              </a:rPr>
              <a:t> (verses 8-9)</a:t>
            </a:r>
            <a:endParaRPr lang="en-US" sz="4000" b="0" i="0" u="none" strike="noStrike" baseline="30000" dirty="0" smtClean="0">
              <a:solidFill>
                <a:srgbClr val="000000"/>
              </a:solidFill>
              <a:latin typeface="Franklin Gothic Book"/>
            </a:endParaRPr>
          </a:p>
          <a:p>
            <a:pPr lvl="1"/>
            <a:r>
              <a:rPr lang="en-US" sz="4000" b="0" i="0" u="none" strike="noStrike" baseline="30000" dirty="0" smtClean="0">
                <a:solidFill>
                  <a:srgbClr val="000000"/>
                </a:solidFill>
                <a:latin typeface="Franklin Gothic Book"/>
              </a:rPr>
              <a:t>A) Begins with </a:t>
            </a:r>
            <a:br>
              <a:rPr lang="en-US" sz="4000" b="0" i="0" u="none" strike="noStrike" baseline="30000" dirty="0" smtClean="0">
                <a:solidFill>
                  <a:srgbClr val="000000"/>
                </a:solidFill>
                <a:latin typeface="Franklin Gothic Book"/>
              </a:rPr>
            </a:br>
            <a:r>
              <a:rPr lang="en-US" sz="4000" b="0" i="0" u="none" strike="noStrike" baseline="30000" dirty="0" smtClean="0">
                <a:solidFill>
                  <a:srgbClr val="000000"/>
                </a:solidFill>
                <a:latin typeface="Franklin Gothic Book"/>
              </a:rPr>
              <a:t>	Positive </a:t>
            </a:r>
            <a:r>
              <a:rPr lang="en-US" sz="4000" b="1" i="0" u="sng" strike="noStrike" baseline="30000" dirty="0" smtClean="0">
                <a:solidFill>
                  <a:srgbClr val="800000"/>
                </a:solidFill>
                <a:latin typeface="Franklin Gothic Book"/>
              </a:rPr>
              <a:t>Thinking</a:t>
            </a:r>
            <a:r>
              <a:rPr lang="en-US" sz="4000" b="0" i="0" u="none" strike="noStrike" baseline="30000" dirty="0" smtClean="0">
                <a:solidFill>
                  <a:srgbClr val="000000"/>
                </a:solidFill>
                <a:latin typeface="Franklin Gothic Book"/>
              </a:rPr>
              <a:t> </a:t>
            </a:r>
          </a:p>
          <a:p>
            <a:pPr lvl="1"/>
            <a:r>
              <a:rPr lang="en-US" sz="4000" b="0" i="0" u="none" strike="noStrike" baseline="30000" dirty="0" smtClean="0">
                <a:solidFill>
                  <a:srgbClr val="000000"/>
                </a:solidFill>
                <a:latin typeface="Franklin Gothic Book"/>
              </a:rPr>
              <a:t>B) Results in </a:t>
            </a:r>
            <a:br>
              <a:rPr lang="en-US" sz="4000" b="0" i="0" u="none" strike="noStrike" baseline="30000" dirty="0" smtClean="0">
                <a:solidFill>
                  <a:srgbClr val="000000"/>
                </a:solidFill>
                <a:latin typeface="Franklin Gothic Book"/>
              </a:rPr>
            </a:br>
            <a:r>
              <a:rPr lang="en-US" sz="4000" b="0" i="0" u="none" strike="noStrike" baseline="30000" dirty="0" smtClean="0">
                <a:solidFill>
                  <a:srgbClr val="000000"/>
                </a:solidFill>
                <a:latin typeface="Franklin Gothic Book"/>
              </a:rPr>
              <a:t>	Personal </a:t>
            </a:r>
            <a:r>
              <a:rPr lang="en-US" sz="4000" b="1" i="0" u="sng" strike="noStrike" baseline="30000" dirty="0" smtClean="0">
                <a:solidFill>
                  <a:srgbClr val="800000"/>
                </a:solidFill>
                <a:latin typeface="Franklin Gothic Book"/>
              </a:rPr>
              <a:t>Victory!</a:t>
            </a:r>
            <a:r>
              <a:rPr lang="en-US" sz="4000" b="0" i="0" u="none" strike="noStrike" baseline="30000" dirty="0" smtClean="0">
                <a:solidFill>
                  <a:srgbClr val="000000"/>
                </a:solidFill>
                <a:latin typeface="Franklin Gothic Book"/>
              </a:rPr>
              <a:t>.</a:t>
            </a:r>
          </a:p>
          <a:p>
            <a:pPr lvl="1"/>
            <a:r>
              <a:rPr lang="en-US" sz="4000" b="0" i="0" u="none" strike="noStrike" baseline="30000" dirty="0" smtClean="0">
                <a:solidFill>
                  <a:srgbClr val="000000"/>
                </a:solidFill>
                <a:latin typeface="Franklin Gothic Book"/>
              </a:rPr>
              <a:t>C) Key to each is found </a:t>
            </a:r>
            <a:br>
              <a:rPr lang="en-US" sz="4000" b="0" i="0" u="none" strike="noStrike" baseline="30000" dirty="0" smtClean="0">
                <a:solidFill>
                  <a:srgbClr val="000000"/>
                </a:solidFill>
                <a:latin typeface="Franklin Gothic Book"/>
              </a:rPr>
            </a:br>
            <a:r>
              <a:rPr lang="en-US" sz="4000" b="0" i="0" u="none" strike="noStrike" baseline="30000" dirty="0" smtClean="0">
                <a:solidFill>
                  <a:srgbClr val="000000"/>
                </a:solidFill>
                <a:latin typeface="Franklin Gothic Book"/>
              </a:rPr>
              <a:t>	in one phrase</a:t>
            </a:r>
            <a:br>
              <a:rPr lang="en-US" sz="4000" b="0" i="0" u="none" strike="noStrike" baseline="30000" dirty="0" smtClean="0">
                <a:solidFill>
                  <a:srgbClr val="000000"/>
                </a:solidFill>
                <a:latin typeface="Franklin Gothic Book"/>
              </a:rPr>
            </a:br>
            <a:r>
              <a:rPr lang="en-US" sz="4000" b="0" i="0" u="none" strike="noStrike" baseline="30000" dirty="0" smtClean="0">
                <a:solidFill>
                  <a:srgbClr val="000000"/>
                </a:solidFill>
                <a:latin typeface="Franklin Gothic Book"/>
              </a:rPr>
              <a:t>	</a:t>
            </a:r>
            <a:r>
              <a:rPr lang="en-US" sz="4000" b="1" i="1" u="none" strike="noStrike" baseline="30000" dirty="0" smtClean="0">
                <a:solidFill>
                  <a:srgbClr val="800000"/>
                </a:solidFill>
                <a:latin typeface="Franklin Gothic Book"/>
              </a:rPr>
              <a:t>“IN THE LORD” </a:t>
            </a:r>
            <a:br>
              <a:rPr lang="en-US" sz="4000" b="1" i="1" u="none" strike="noStrike" baseline="30000" dirty="0" smtClean="0">
                <a:solidFill>
                  <a:srgbClr val="800000"/>
                </a:solidFill>
                <a:latin typeface="Franklin Gothic Book"/>
              </a:rPr>
            </a:br>
            <a:r>
              <a:rPr lang="en-US" sz="4000" b="0" i="0" u="none" strike="noStrike" baseline="30000" dirty="0" smtClean="0">
                <a:solidFill>
                  <a:srgbClr val="000000"/>
                </a:solidFill>
                <a:latin typeface="Franklin Gothic Book"/>
              </a:rPr>
              <a:t>		(1; 2; 4; 7)</a:t>
            </a:r>
          </a:p>
        </p:txBody>
      </p:sp>
    </p:spTree>
    <p:extLst>
      <p:ext uri="{BB962C8B-B14F-4D97-AF65-F5344CB8AC3E}">
        <p14:creationId xmlns:p14="http://schemas.microsoft.com/office/powerpoint/2010/main" val="394325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4860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249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447800" y="990600"/>
            <a:ext cx="6172200" cy="4832092"/>
          </a:xfrm>
          <a:prstGeom prst="rect">
            <a:avLst/>
          </a:prstGeom>
          <a:noFill/>
        </p:spPr>
        <p:txBody>
          <a:bodyPr wrap="square" rtlCol="0">
            <a:spAutoFit/>
          </a:bodyPr>
          <a:lstStyle/>
          <a:p>
            <a:r>
              <a:rPr lang="en-US" sz="2800" dirty="0" smtClean="0">
                <a:latin typeface="Georgia"/>
              </a:rPr>
              <a:t>“Therefore, my brothers, whom I love and long for, my joy and crown, stand firm thus in the Lord, my beloved. I entreat </a:t>
            </a:r>
            <a:r>
              <a:rPr lang="en-US" sz="2800" dirty="0" err="1" smtClean="0">
                <a:latin typeface="Georgia"/>
              </a:rPr>
              <a:t>Euodia</a:t>
            </a:r>
            <a:r>
              <a:rPr lang="en-US" sz="2800" dirty="0" smtClean="0">
                <a:latin typeface="Georgia"/>
              </a:rPr>
              <a:t> and I entreat </a:t>
            </a:r>
            <a:r>
              <a:rPr lang="en-US" sz="2800" dirty="0" err="1" smtClean="0">
                <a:latin typeface="Georgia"/>
              </a:rPr>
              <a:t>Syntyche</a:t>
            </a:r>
            <a:r>
              <a:rPr lang="en-US" sz="2800" dirty="0" smtClean="0">
                <a:latin typeface="Georgia"/>
              </a:rPr>
              <a:t> to agree in the Lord. Yes, I ask you also, true companion, help these women, who have labored side by side with me in the gospel together with Clement and the rest of my fellow workers, whose names are in the book of life.”</a:t>
            </a:r>
            <a:endParaRPr lang="en-US" sz="2800" dirty="0">
              <a:solidFill>
                <a:prstClr val="black"/>
              </a:solidFill>
              <a:latin typeface="Georgia"/>
            </a:endParaRPr>
          </a:p>
        </p:txBody>
      </p:sp>
    </p:spTree>
    <p:extLst>
      <p:ext uri="{BB962C8B-B14F-4D97-AF65-F5344CB8AC3E}">
        <p14:creationId xmlns:p14="http://schemas.microsoft.com/office/powerpoint/2010/main" val="42039435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447800" y="990600"/>
            <a:ext cx="6172200" cy="4832092"/>
          </a:xfrm>
          <a:prstGeom prst="rect">
            <a:avLst/>
          </a:prstGeom>
          <a:noFill/>
        </p:spPr>
        <p:txBody>
          <a:bodyPr wrap="square" rtlCol="0">
            <a:spAutoFit/>
          </a:bodyPr>
          <a:lstStyle/>
          <a:p>
            <a:r>
              <a:rPr lang="en-US" sz="2800" dirty="0" smtClean="0">
                <a:latin typeface="Georgia"/>
              </a:rPr>
              <a:t>“Rejoice in the Lord always; again I will say, rejoice. Let your reasonableness be known to everyone. The Lord is at hand; do not be anxious about anything, but in everything by prayer and supplication with thanksgiving let your requests be made known to God. And the peace of God, which surpasses all understanding, will guard your hearts and your minds in Christ Jesus.”</a:t>
            </a:r>
            <a:endParaRPr lang="en-US" sz="2800" dirty="0">
              <a:solidFill>
                <a:prstClr val="black"/>
              </a:solidFill>
              <a:latin typeface="Georgia"/>
            </a:endParaRPr>
          </a:p>
        </p:txBody>
      </p:sp>
    </p:spTree>
    <p:extLst>
      <p:ext uri="{BB962C8B-B14F-4D97-AF65-F5344CB8AC3E}">
        <p14:creationId xmlns:p14="http://schemas.microsoft.com/office/powerpoint/2010/main" val="75492935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447800" y="990600"/>
            <a:ext cx="6172200" cy="4832092"/>
          </a:xfrm>
          <a:prstGeom prst="rect">
            <a:avLst/>
          </a:prstGeom>
          <a:noFill/>
        </p:spPr>
        <p:txBody>
          <a:bodyPr wrap="square" rtlCol="0">
            <a:spAutoFit/>
          </a:bodyPr>
          <a:lstStyle/>
          <a:p>
            <a:r>
              <a:rPr lang="en-US" sz="2800" dirty="0" smtClean="0">
                <a:latin typeface="Georgia"/>
              </a:rPr>
              <a:t>“Finally, brothers, whatever is true, whatever is honorable, whatever is just, whatever is pure, whatever is lovely, whatever is commendable, if there is any excellence, if there is anything worthy of praise, think about these things. What you have learned and received and heard and seen in me—practice these things, and the God of peace will be with you.”</a:t>
            </a:r>
          </a:p>
          <a:p>
            <a:pPr algn="r"/>
            <a:r>
              <a:rPr lang="en-US" sz="2800" b="1" dirty="0" smtClean="0">
                <a:solidFill>
                  <a:srgbClr val="800000"/>
                </a:solidFill>
                <a:latin typeface="Georgia"/>
              </a:rPr>
              <a:t>(Philippians 4:1-9 ESV)</a:t>
            </a:r>
            <a:endParaRPr lang="en-US" sz="2800" b="1" dirty="0">
              <a:solidFill>
                <a:srgbClr val="800000"/>
              </a:solidFill>
              <a:latin typeface="Georgia"/>
            </a:endParaRPr>
          </a:p>
        </p:txBody>
      </p:sp>
    </p:spTree>
    <p:extLst>
      <p:ext uri="{BB962C8B-B14F-4D97-AF65-F5344CB8AC3E}">
        <p14:creationId xmlns:p14="http://schemas.microsoft.com/office/powerpoint/2010/main" val="407881604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090172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685800" y="1676400"/>
            <a:ext cx="3962400" cy="2554545"/>
          </a:xfrm>
          <a:prstGeom prst="rect">
            <a:avLst/>
          </a:prstGeom>
          <a:noFill/>
        </p:spPr>
        <p:txBody>
          <a:bodyPr wrap="square" rtlCol="0">
            <a:spAutoFit/>
          </a:bodyPr>
          <a:lstStyle/>
          <a:p>
            <a:pPr>
              <a:lnSpc>
                <a:spcPct val="150000"/>
              </a:lnSpc>
            </a:pPr>
            <a:r>
              <a:rPr lang="en-US" sz="4000" b="0" i="0" u="none" strike="noStrike" baseline="30000" dirty="0" smtClean="0">
                <a:solidFill>
                  <a:srgbClr val="000000"/>
                </a:solidFill>
                <a:latin typeface="Franklin Gothic Demi"/>
              </a:rPr>
              <a:t>I. How To </a:t>
            </a:r>
            <a:r>
              <a:rPr lang="en-US" sz="4000" b="1" i="0" u="sng" strike="noStrike" baseline="30000" dirty="0" smtClean="0">
                <a:solidFill>
                  <a:srgbClr val="800000"/>
                </a:solidFill>
                <a:latin typeface="Franklin Gothic Demi"/>
              </a:rPr>
              <a:t>Walk</a:t>
            </a:r>
            <a:r>
              <a:rPr lang="en-US" sz="4000" b="0" i="0" u="none" strike="noStrike" baseline="30000" dirty="0" smtClean="0">
                <a:solidFill>
                  <a:srgbClr val="800000"/>
                </a:solidFill>
                <a:latin typeface="Franklin Gothic Demi"/>
              </a:rPr>
              <a:t> </a:t>
            </a:r>
            <a:r>
              <a:rPr lang="en-US" sz="4000" b="0" i="0" u="none" strike="noStrike" baseline="30000" dirty="0" smtClean="0">
                <a:solidFill>
                  <a:srgbClr val="000000"/>
                </a:solidFill>
                <a:latin typeface="Franklin Gothic Demi"/>
              </a:rPr>
              <a:t>(verse 1)</a:t>
            </a:r>
            <a:endParaRPr lang="en-US" sz="4000" b="0" i="0" u="none" strike="noStrike" baseline="30000" dirty="0" smtClean="0">
              <a:solidFill>
                <a:srgbClr val="000000"/>
              </a:solidFill>
              <a:latin typeface="Franklin Gothic Book"/>
            </a:endParaRPr>
          </a:p>
          <a:p>
            <a:pPr lvl="1">
              <a:lnSpc>
                <a:spcPct val="150000"/>
              </a:lnSpc>
            </a:pPr>
            <a:r>
              <a:rPr lang="en-US" sz="4000" b="0" i="0" u="none" strike="noStrike" baseline="30000" dirty="0" smtClean="0">
                <a:solidFill>
                  <a:srgbClr val="000000"/>
                </a:solidFill>
                <a:latin typeface="Franklin Gothic Book"/>
              </a:rPr>
              <a:t>A) “Stand firm”</a:t>
            </a:r>
          </a:p>
          <a:p>
            <a:pPr lvl="1">
              <a:lnSpc>
                <a:spcPct val="150000"/>
              </a:lnSpc>
            </a:pPr>
            <a:r>
              <a:rPr lang="en-US" sz="4000" b="0" i="0" u="none" strike="noStrike" baseline="30000" dirty="0" smtClean="0">
                <a:solidFill>
                  <a:srgbClr val="000000"/>
                </a:solidFill>
                <a:latin typeface="Franklin Gothic Book"/>
              </a:rPr>
              <a:t>B) 1 Corinthians 16:13</a:t>
            </a:r>
          </a:p>
          <a:p>
            <a:pPr lvl="1">
              <a:lnSpc>
                <a:spcPct val="150000"/>
              </a:lnSpc>
            </a:pPr>
            <a:r>
              <a:rPr lang="en-US" sz="4000" b="0" i="0" u="none" strike="noStrike" baseline="30000" dirty="0" smtClean="0">
                <a:solidFill>
                  <a:srgbClr val="000000"/>
                </a:solidFill>
                <a:latin typeface="Franklin Gothic Book"/>
              </a:rPr>
              <a:t>C) Romans 5:2-6</a:t>
            </a:r>
          </a:p>
        </p:txBody>
      </p:sp>
    </p:spTree>
    <p:extLst>
      <p:ext uri="{BB962C8B-B14F-4D97-AF65-F5344CB8AC3E}">
        <p14:creationId xmlns:p14="http://schemas.microsoft.com/office/powerpoint/2010/main" val="41682548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447800" y="990600"/>
            <a:ext cx="6248400" cy="4893647"/>
          </a:xfrm>
          <a:prstGeom prst="rect">
            <a:avLst/>
          </a:prstGeom>
          <a:noFill/>
        </p:spPr>
        <p:txBody>
          <a:bodyPr wrap="square" rtlCol="0">
            <a:spAutoFit/>
          </a:bodyPr>
          <a:lstStyle/>
          <a:p>
            <a:r>
              <a:rPr lang="en-US" sz="2400" dirty="0" smtClean="0">
                <a:latin typeface="Georgia"/>
              </a:rPr>
              <a:t>“Through him we have also obtained access by faith into this grace in which we stand, and we rejoice in hope of the glory of God. Not only that, but we rejoice in our sufferings, knowing that suffering produces endurance, and endurance produces character, and character produces hope, and hope does not put us to shame, because God's love has been poured into our hearts through the Holy Spirit who has been given to us. For while we were still weak, at the right time Christ died for the ungodly.”</a:t>
            </a:r>
          </a:p>
          <a:p>
            <a:pPr algn="r"/>
            <a:r>
              <a:rPr lang="en-US" sz="2400" b="1" dirty="0" smtClean="0">
                <a:solidFill>
                  <a:srgbClr val="800000"/>
                </a:solidFill>
                <a:latin typeface="Georgia"/>
              </a:rPr>
              <a:t>(Romans 5:2-6 ESV)</a:t>
            </a:r>
            <a:endParaRPr lang="en-US" sz="2400" b="1" dirty="0">
              <a:solidFill>
                <a:srgbClr val="800000"/>
              </a:solidFill>
              <a:latin typeface="Georgia"/>
            </a:endParaRPr>
          </a:p>
        </p:txBody>
      </p:sp>
    </p:spTree>
    <p:extLst>
      <p:ext uri="{BB962C8B-B14F-4D97-AF65-F5344CB8AC3E}">
        <p14:creationId xmlns:p14="http://schemas.microsoft.com/office/powerpoint/2010/main" val="14065442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685800" y="1676400"/>
            <a:ext cx="3962400" cy="3170099"/>
          </a:xfrm>
          <a:prstGeom prst="rect">
            <a:avLst/>
          </a:prstGeom>
          <a:noFill/>
        </p:spPr>
        <p:txBody>
          <a:bodyPr wrap="square" rtlCol="0">
            <a:spAutoFit/>
          </a:bodyPr>
          <a:lstStyle/>
          <a:p>
            <a:pPr>
              <a:lnSpc>
                <a:spcPct val="150000"/>
              </a:lnSpc>
            </a:pPr>
            <a:r>
              <a:rPr lang="en-US" sz="4000" b="0" i="0" u="none" strike="noStrike" baseline="30000" dirty="0" smtClean="0">
                <a:solidFill>
                  <a:srgbClr val="000000"/>
                </a:solidFill>
                <a:latin typeface="Franklin Gothic Demi"/>
              </a:rPr>
              <a:t>I. How To </a:t>
            </a:r>
            <a:r>
              <a:rPr lang="en-US" sz="4000" b="1" i="0" u="sng" strike="noStrike" baseline="30000" dirty="0" smtClean="0">
                <a:solidFill>
                  <a:srgbClr val="800000"/>
                </a:solidFill>
                <a:latin typeface="Franklin Gothic Demi"/>
              </a:rPr>
              <a:t>Walk</a:t>
            </a:r>
            <a:r>
              <a:rPr lang="en-US" sz="4000" b="0" i="0" u="none" strike="noStrike" baseline="30000" dirty="0" smtClean="0">
                <a:solidFill>
                  <a:srgbClr val="800000"/>
                </a:solidFill>
                <a:latin typeface="Franklin Gothic Demi"/>
              </a:rPr>
              <a:t> </a:t>
            </a:r>
            <a:r>
              <a:rPr lang="en-US" sz="4000" b="0" i="0" u="none" strike="noStrike" baseline="30000" dirty="0" smtClean="0">
                <a:solidFill>
                  <a:srgbClr val="000000"/>
                </a:solidFill>
                <a:latin typeface="Franklin Gothic Demi"/>
              </a:rPr>
              <a:t>(verse 1)</a:t>
            </a:r>
            <a:endParaRPr lang="en-US" sz="4000" b="0" i="0" u="none" strike="noStrike" baseline="30000" dirty="0" smtClean="0">
              <a:solidFill>
                <a:srgbClr val="000000"/>
              </a:solidFill>
              <a:latin typeface="Franklin Gothic Book"/>
            </a:endParaRPr>
          </a:p>
          <a:p>
            <a:pPr lvl="1">
              <a:lnSpc>
                <a:spcPct val="150000"/>
              </a:lnSpc>
            </a:pPr>
            <a:r>
              <a:rPr lang="en-US" sz="4000" b="0" i="0" u="none" strike="noStrike" baseline="30000" dirty="0" smtClean="0">
                <a:solidFill>
                  <a:srgbClr val="000000"/>
                </a:solidFill>
                <a:latin typeface="Franklin Gothic Book"/>
              </a:rPr>
              <a:t>A) “Stand firm”</a:t>
            </a:r>
          </a:p>
          <a:p>
            <a:pPr lvl="1">
              <a:lnSpc>
                <a:spcPct val="150000"/>
              </a:lnSpc>
            </a:pPr>
            <a:r>
              <a:rPr lang="en-US" sz="4000" b="0" i="0" u="none" strike="noStrike" baseline="30000" dirty="0" smtClean="0">
                <a:solidFill>
                  <a:srgbClr val="000000"/>
                </a:solidFill>
                <a:latin typeface="Franklin Gothic Book"/>
              </a:rPr>
              <a:t>B) 1 Corinthians 16:13</a:t>
            </a:r>
          </a:p>
          <a:p>
            <a:pPr lvl="1">
              <a:lnSpc>
                <a:spcPct val="150000"/>
              </a:lnSpc>
            </a:pPr>
            <a:r>
              <a:rPr lang="en-US" sz="4000" b="0" i="0" u="none" strike="noStrike" baseline="30000" dirty="0" smtClean="0">
                <a:solidFill>
                  <a:srgbClr val="000000"/>
                </a:solidFill>
                <a:latin typeface="Franklin Gothic Book"/>
              </a:rPr>
              <a:t>C) Romans 5:2-6</a:t>
            </a:r>
          </a:p>
          <a:p>
            <a:pPr lvl="1">
              <a:lnSpc>
                <a:spcPct val="150000"/>
              </a:lnSpc>
            </a:pPr>
            <a:r>
              <a:rPr lang="en-US" sz="4000" b="0" i="0" u="none" strike="noStrike" baseline="30000" dirty="0" smtClean="0">
                <a:solidFill>
                  <a:srgbClr val="000000"/>
                </a:solidFill>
                <a:latin typeface="Franklin Gothic Book"/>
              </a:rPr>
              <a:t>D) “In the Lord”</a:t>
            </a:r>
          </a:p>
        </p:txBody>
      </p:sp>
    </p:spTree>
    <p:extLst>
      <p:ext uri="{BB962C8B-B14F-4D97-AF65-F5344CB8AC3E}">
        <p14:creationId xmlns:p14="http://schemas.microsoft.com/office/powerpoint/2010/main" val="59709778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additive="base">
                                        <p:cTn id="7" dur="500"/>
                                        <p:tgtEl>
                                          <p:spTgt spid="6">
                                            <p:txEl>
                                              <p:pRg st="4" end="4"/>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447800" y="990600"/>
            <a:ext cx="6248400" cy="4893647"/>
          </a:xfrm>
          <a:prstGeom prst="rect">
            <a:avLst/>
          </a:prstGeom>
          <a:noFill/>
        </p:spPr>
        <p:txBody>
          <a:bodyPr wrap="square" rtlCol="0">
            <a:spAutoFit/>
          </a:bodyPr>
          <a:lstStyle/>
          <a:p>
            <a:r>
              <a:rPr lang="en-US" sz="2400" dirty="0" smtClean="0">
                <a:latin typeface="Georgia"/>
              </a:rPr>
              <a:t>“Finally, be strong in the Lord and in the strength of his might. Put on the whole armor of God, that you may be able to stand against the schemes of the devil. For we do not wrestle against flesh and blood, but against the rulers, against the authorities, against the cosmic powers over this present darkness, against the spiritual forces of evil in the heavenly places. Therefore take up the whole armor of God, that you may be able to withstand in the evil day, and having done all, to stand firm.” </a:t>
            </a:r>
          </a:p>
          <a:p>
            <a:pPr algn="r"/>
            <a:r>
              <a:rPr lang="en-US" sz="2400" dirty="0" smtClean="0">
                <a:solidFill>
                  <a:srgbClr val="C00000"/>
                </a:solidFill>
                <a:latin typeface="Georgia"/>
              </a:rPr>
              <a:t>(Ephesians 6:10-13 ESV)</a:t>
            </a:r>
            <a:endParaRPr lang="en-US" sz="2400" dirty="0">
              <a:solidFill>
                <a:srgbClr val="C00000"/>
              </a:solidFill>
            </a:endParaRPr>
          </a:p>
        </p:txBody>
      </p:sp>
    </p:spTree>
    <p:extLst>
      <p:ext uri="{BB962C8B-B14F-4D97-AF65-F5344CB8AC3E}">
        <p14:creationId xmlns:p14="http://schemas.microsoft.com/office/powerpoint/2010/main" val="20351954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663</Words>
  <Application>Microsoft Office PowerPoint</Application>
  <PresentationFormat>On-screen Show (4:3)</PresentationFormat>
  <Paragraphs>41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dc:creator>
  <cp:lastModifiedBy>Shannon</cp:lastModifiedBy>
  <cp:revision>11</cp:revision>
  <dcterms:created xsi:type="dcterms:W3CDTF">2014-08-03T00:29:50Z</dcterms:created>
  <dcterms:modified xsi:type="dcterms:W3CDTF">2014-08-03T02:41:22Z</dcterms:modified>
</cp:coreProperties>
</file>