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2" r:id="rId4"/>
    <p:sldId id="263" r:id="rId5"/>
    <p:sldId id="260" r:id="rId6"/>
    <p:sldId id="264" r:id="rId7"/>
    <p:sldId id="265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055"/>
    <a:srgbClr val="FFFF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E0DC-E2A1-487F-9AEC-DC91A1A16912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76D5-63F9-4792-B72E-E022A654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4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E0DC-E2A1-487F-9AEC-DC91A1A16912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76D5-63F9-4792-B72E-E022A654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42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E0DC-E2A1-487F-9AEC-DC91A1A16912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76D5-63F9-4792-B72E-E022A654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15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E0DC-E2A1-487F-9AEC-DC91A1A16912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76D5-63F9-4792-B72E-E022A654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E0DC-E2A1-487F-9AEC-DC91A1A16912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76D5-63F9-4792-B72E-E022A654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8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E0DC-E2A1-487F-9AEC-DC91A1A16912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76D5-63F9-4792-B72E-E022A654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05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E0DC-E2A1-487F-9AEC-DC91A1A16912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76D5-63F9-4792-B72E-E022A654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1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E0DC-E2A1-487F-9AEC-DC91A1A16912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76D5-63F9-4792-B72E-E022A654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6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E0DC-E2A1-487F-9AEC-DC91A1A16912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76D5-63F9-4792-B72E-E022A654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E0DC-E2A1-487F-9AEC-DC91A1A16912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76D5-63F9-4792-B72E-E022A654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6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6E0DC-E2A1-487F-9AEC-DC91A1A16912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176D5-63F9-4792-B72E-E022A654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6E0DC-E2A1-487F-9AEC-DC91A1A16912}" type="datetimeFigureOut">
              <a:rPr lang="en-US" smtClean="0"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176D5-63F9-4792-B72E-E022A6542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8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03006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asic Sans SF" pitchFamily="2" charset="0"/>
              </a:rPr>
              <a:t>I. Know God Has </a:t>
            </a:r>
            <a:r>
              <a:rPr lang="en-US" sz="3600" b="1" u="sng" dirty="0" smtClean="0">
                <a:solidFill>
                  <a:srgbClr val="D20055"/>
                </a:solidFill>
                <a:latin typeface="Basic Sans SF" pitchFamily="2" charset="0"/>
              </a:rPr>
              <a:t>Answers</a:t>
            </a:r>
            <a:endParaRPr lang="en-US" sz="3600" b="1" u="sng" dirty="0">
              <a:solidFill>
                <a:srgbClr val="D20055"/>
              </a:solidFill>
              <a:latin typeface="Basic Sans SF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042" y="1828800"/>
            <a:ext cx="5588358" cy="4524315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20055"/>
                </a:solidFill>
                <a:latin typeface="Georgia"/>
              </a:rPr>
              <a:t>2 Peter 1:2-3</a:t>
            </a:r>
          </a:p>
          <a:p>
            <a:r>
              <a:rPr lang="en-US" sz="2800" dirty="0">
                <a:solidFill>
                  <a:srgbClr val="D20055"/>
                </a:solidFill>
                <a:latin typeface="Georgia"/>
              </a:rPr>
              <a:t>(2) 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Grace and peace be multiplied to you in the knowledge of God and of Jesus our Lord;</a:t>
            </a:r>
          </a:p>
          <a:p>
            <a:r>
              <a:rPr lang="en-US" sz="2800" dirty="0">
                <a:solidFill>
                  <a:srgbClr val="D20055"/>
                </a:solidFill>
                <a:latin typeface="Georgia"/>
              </a:rPr>
              <a:t>(3) 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seeing that His divine power has granted to us everything pertaining to life and godliness, through the true knowledge of Him who called us by His own glory and excellence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.</a:t>
            </a:r>
            <a:endParaRPr lang="en-US" sz="2800" dirty="0">
              <a:solidFill>
                <a:prstClr val="black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8481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030069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asic Sans SF" pitchFamily="2" charset="0"/>
              </a:rPr>
              <a:t>II. See Motherhood as a 				    </a:t>
            </a:r>
            <a:r>
              <a:rPr lang="en-US" sz="3600" b="1" u="sng" dirty="0" smtClean="0">
                <a:solidFill>
                  <a:srgbClr val="D20055"/>
                </a:solidFill>
                <a:latin typeface="Basic Sans SF" pitchFamily="2" charset="0"/>
              </a:rPr>
              <a:t>Privilege</a:t>
            </a:r>
            <a:endParaRPr lang="en-US" sz="3600" b="1" u="sng" dirty="0">
              <a:solidFill>
                <a:srgbClr val="D20055"/>
              </a:solidFill>
              <a:latin typeface="Basic Sans SF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204859"/>
            <a:ext cx="5588358" cy="3662541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20055"/>
                </a:solidFill>
                <a:latin typeface="Georgia"/>
              </a:rPr>
              <a:t>Titus 2:3-4</a:t>
            </a:r>
          </a:p>
          <a:p>
            <a:r>
              <a:rPr lang="en-US" sz="2800" dirty="0">
                <a:solidFill>
                  <a:srgbClr val="D20055"/>
                </a:solidFill>
                <a:latin typeface="Georgia"/>
              </a:rPr>
              <a:t>(3) 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Older women likewise are to be reverent in their behavior, not malicious gossips nor enslaved to much wine, teaching what is good,</a:t>
            </a:r>
          </a:p>
          <a:p>
            <a:r>
              <a:rPr lang="en-US" sz="2800" dirty="0">
                <a:solidFill>
                  <a:srgbClr val="D20055"/>
                </a:solidFill>
                <a:latin typeface="Georgia"/>
              </a:rPr>
              <a:t>(4) 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so that they may encourage the young women to love their husbands, to love their children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,</a:t>
            </a:r>
            <a:endParaRPr lang="en-US" sz="28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286000"/>
            <a:ext cx="5588358" cy="4524315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20055"/>
                </a:solidFill>
                <a:latin typeface="Georgia"/>
              </a:rPr>
              <a:t>Mark 10:28-30</a:t>
            </a:r>
          </a:p>
          <a:p>
            <a:r>
              <a:rPr lang="en-US" sz="2800" dirty="0">
                <a:solidFill>
                  <a:srgbClr val="D20055"/>
                </a:solidFill>
                <a:latin typeface="Georgia"/>
              </a:rPr>
              <a:t>(28) 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Peter began to say to Him, "Behold, we have left everything and followed You."</a:t>
            </a:r>
          </a:p>
          <a:p>
            <a:r>
              <a:rPr lang="en-US" sz="2800" dirty="0">
                <a:solidFill>
                  <a:srgbClr val="D20055"/>
                </a:solidFill>
                <a:latin typeface="Georgia"/>
              </a:rPr>
              <a:t>(29) 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Jesus said, </a:t>
            </a:r>
            <a:r>
              <a:rPr lang="en-US" sz="2800" dirty="0" smtClean="0">
                <a:solidFill>
                  <a:srgbClr val="FF0000"/>
                </a:solidFill>
                <a:latin typeface="Georgia"/>
              </a:rPr>
              <a:t>Truly </a:t>
            </a:r>
            <a:r>
              <a:rPr lang="en-US" sz="2800" dirty="0">
                <a:solidFill>
                  <a:srgbClr val="FF0000"/>
                </a:solidFill>
                <a:latin typeface="Georgia"/>
              </a:rPr>
              <a:t>I say to you, there is no one who has left house or brothers or sisters or mother or father or children or farms, for My sake and for the </a:t>
            </a:r>
            <a:r>
              <a:rPr lang="en-US" sz="2800" dirty="0" smtClean="0">
                <a:solidFill>
                  <a:srgbClr val="FF0000"/>
                </a:solidFill>
                <a:latin typeface="Georgia"/>
              </a:rPr>
              <a:t>gospel’s sake,</a:t>
            </a:r>
            <a:endParaRPr lang="en-US" sz="28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438400"/>
            <a:ext cx="5588358" cy="193899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20055"/>
                </a:solidFill>
                <a:latin typeface="Georgia"/>
              </a:rPr>
              <a:t>Romans 16:13</a:t>
            </a:r>
          </a:p>
          <a:p>
            <a:r>
              <a:rPr lang="en-US" sz="2800" dirty="0">
                <a:solidFill>
                  <a:srgbClr val="D20055"/>
                </a:solidFill>
                <a:latin typeface="Georgia"/>
              </a:rPr>
              <a:t>(13) 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Greet Rufus, a choice man in the Lord, also his mother and mine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.</a:t>
            </a:r>
            <a:endParaRPr lang="en-US" sz="2800" dirty="0">
              <a:solidFill>
                <a:prstClr val="black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5108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030069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asic Sans SF" pitchFamily="2" charset="0"/>
              </a:rPr>
              <a:t>III. Want to </a:t>
            </a:r>
            <a:r>
              <a:rPr lang="en-US" sz="3600" b="1" u="sng" dirty="0" smtClean="0">
                <a:solidFill>
                  <a:srgbClr val="D20055"/>
                </a:solidFill>
                <a:latin typeface="Basic Sans SF" pitchFamily="2" charset="0"/>
              </a:rPr>
              <a:t>Teach</a:t>
            </a:r>
            <a:r>
              <a:rPr lang="en-US" sz="3600" b="1" dirty="0" smtClean="0">
                <a:latin typeface="Basic Sans SF" pitchFamily="2" charset="0"/>
              </a:rPr>
              <a:t> Their Children	</a:t>
            </a:r>
            <a:endParaRPr lang="en-US" sz="3600" b="1" u="sng" dirty="0">
              <a:solidFill>
                <a:srgbClr val="D20055"/>
              </a:solidFill>
              <a:latin typeface="Basic Sans SF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354520"/>
            <a:ext cx="4953000" cy="2369880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20055"/>
                </a:solidFill>
                <a:latin typeface="Georgia"/>
              </a:rPr>
              <a:t>Proverbs 1:8</a:t>
            </a:r>
          </a:p>
          <a:p>
            <a:r>
              <a:rPr lang="en-US" sz="2800" dirty="0" smtClean="0">
                <a:solidFill>
                  <a:srgbClr val="D20055"/>
                </a:solidFill>
                <a:latin typeface="Georgia"/>
              </a:rPr>
              <a:t>(8)  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Hear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, my son, your 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		father’s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instruction </a:t>
            </a:r>
            <a:endParaRPr lang="en-US" sz="2800" dirty="0" smtClean="0">
              <a:solidFill>
                <a:prstClr val="black"/>
              </a:solidFill>
              <a:latin typeface="Georgia"/>
            </a:endParaRPr>
          </a:p>
          <a:p>
            <a:r>
              <a:rPr lang="en-US" sz="2800" dirty="0">
                <a:solidFill>
                  <a:prstClr val="black"/>
                </a:solidFill>
                <a:latin typeface="Georgia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       And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do not forsake your 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	mother’s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teaching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;</a:t>
            </a:r>
            <a:endParaRPr lang="en-US" sz="2800" dirty="0">
              <a:solidFill>
                <a:prstClr val="black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7852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52710"/>
            <a:ext cx="8686800" cy="6247864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20055"/>
                </a:solidFill>
                <a:latin typeface="Georgia"/>
              </a:rPr>
              <a:t>Proverbs 6:20-24</a:t>
            </a:r>
          </a:p>
          <a:p>
            <a:r>
              <a:rPr lang="en-US" sz="2800" dirty="0">
                <a:solidFill>
                  <a:srgbClr val="D20055"/>
                </a:solidFill>
                <a:latin typeface="Georgia"/>
              </a:rPr>
              <a:t>(20) 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My son, observe the commandment of your father And do not forsake the teaching of your mother;</a:t>
            </a:r>
          </a:p>
          <a:p>
            <a:r>
              <a:rPr lang="en-US" sz="2800" dirty="0">
                <a:solidFill>
                  <a:srgbClr val="D20055"/>
                </a:solidFill>
                <a:latin typeface="Georgia"/>
              </a:rPr>
              <a:t>(21) 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Bind them continually on your heart; Tie them around your neck.</a:t>
            </a:r>
          </a:p>
          <a:p>
            <a:r>
              <a:rPr lang="en-US" sz="2800" dirty="0">
                <a:solidFill>
                  <a:srgbClr val="D20055"/>
                </a:solidFill>
                <a:latin typeface="Georgia"/>
              </a:rPr>
              <a:t>(22) 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When you walk about, they will guide you; 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Georgia"/>
              </a:rPr>
            </a:b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When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you sleep, they will watch over you; And when you awake, they will talk to you.</a:t>
            </a:r>
          </a:p>
          <a:p>
            <a:r>
              <a:rPr lang="en-US" sz="2800" dirty="0" smtClean="0">
                <a:solidFill>
                  <a:srgbClr val="D20055"/>
                </a:solidFill>
                <a:latin typeface="Georgia"/>
              </a:rPr>
              <a:t>(23)  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For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the commandment is a lamp and the teaching is light; 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Georgia"/>
              </a:rPr>
            </a:b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And reproofs for discipline are the way of life</a:t>
            </a:r>
          </a:p>
          <a:p>
            <a:r>
              <a:rPr lang="en-US" sz="2800" dirty="0" smtClean="0">
                <a:solidFill>
                  <a:srgbClr val="D20055"/>
                </a:solidFill>
                <a:latin typeface="Georgia"/>
              </a:rPr>
              <a:t>(24)  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To keep you from the evil woman, </a:t>
            </a:r>
            <a:br>
              <a:rPr lang="en-US" sz="2800" dirty="0" smtClean="0">
                <a:solidFill>
                  <a:prstClr val="black"/>
                </a:solidFill>
                <a:latin typeface="Georgia"/>
              </a:rPr>
            </a:b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From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the smooth tongue of the adulteress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.</a:t>
            </a:r>
            <a:endParaRPr lang="en-US" sz="2800" dirty="0">
              <a:solidFill>
                <a:prstClr val="black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5518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030069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asic Sans SF" pitchFamily="2" charset="0"/>
              </a:rPr>
              <a:t>IV. Love Enough to 					</a:t>
            </a:r>
            <a:r>
              <a:rPr lang="en-US" sz="3600" b="1" u="sng" dirty="0" smtClean="0">
                <a:solidFill>
                  <a:srgbClr val="D20055"/>
                </a:solidFill>
                <a:latin typeface="Basic Sans SF" pitchFamily="2" charset="0"/>
              </a:rPr>
              <a:t>Discipline</a:t>
            </a:r>
            <a:r>
              <a:rPr lang="en-US" sz="3600" b="1" dirty="0" smtClean="0">
                <a:latin typeface="Basic Sans SF" pitchFamily="2" charset="0"/>
              </a:rPr>
              <a:t>	</a:t>
            </a:r>
            <a:endParaRPr lang="en-US" sz="3600" b="1" u="sng" dirty="0">
              <a:solidFill>
                <a:srgbClr val="D20055"/>
              </a:solidFill>
              <a:latin typeface="Basic Sans SF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354520"/>
            <a:ext cx="5257800" cy="3354765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20055"/>
                </a:solidFill>
                <a:latin typeface="Georgia"/>
              </a:rPr>
              <a:t>Proverbs 10:1</a:t>
            </a:r>
          </a:p>
          <a:p>
            <a:r>
              <a:rPr lang="en-US" sz="2800" dirty="0" smtClean="0">
                <a:solidFill>
                  <a:srgbClr val="D20055"/>
                </a:solidFill>
                <a:latin typeface="Georgia"/>
              </a:rPr>
              <a:t>(1) 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The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proverbs of Solomon. 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	A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wise son makes a father 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		glad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, 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	But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a foolish son is a 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			grief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to his mother.</a:t>
            </a:r>
          </a:p>
          <a:p>
            <a:endParaRPr lang="en-US" sz="36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588835"/>
            <a:ext cx="5257800" cy="2369880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20055"/>
                </a:solidFill>
                <a:latin typeface="Georgia"/>
              </a:rPr>
              <a:t>Proverbs 13:24</a:t>
            </a:r>
          </a:p>
          <a:p>
            <a:r>
              <a:rPr lang="en-US" sz="2800" dirty="0">
                <a:solidFill>
                  <a:srgbClr val="D20055"/>
                </a:solidFill>
                <a:latin typeface="Georgia"/>
              </a:rPr>
              <a:t>(24) 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He who withholds his rod hates his son, 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Georgia"/>
              </a:rPr>
            </a:b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	But </a:t>
            </a:r>
            <a:r>
              <a:rPr lang="en-US" sz="2800" dirty="0">
                <a:solidFill>
                  <a:prstClr val="black"/>
                </a:solidFill>
                <a:latin typeface="Georgia"/>
              </a:rPr>
              <a:t>he who loves him disciplines him diligently</a:t>
            </a:r>
            <a:r>
              <a:rPr lang="en-US" sz="2800" dirty="0" smtClean="0">
                <a:solidFill>
                  <a:prstClr val="black"/>
                </a:solidFill>
                <a:latin typeface="Georgia"/>
              </a:rPr>
              <a:t>.</a:t>
            </a:r>
            <a:endParaRPr lang="en-US" sz="2800" dirty="0">
              <a:solidFill>
                <a:prstClr val="black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9855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03006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Basic Sans SF" pitchFamily="2" charset="0"/>
              </a:rPr>
              <a:t>V. Release &amp; Recycle</a:t>
            </a:r>
            <a:endParaRPr lang="en-US" sz="3600" b="1" u="sng" dirty="0">
              <a:solidFill>
                <a:srgbClr val="D20055"/>
              </a:solidFill>
              <a:latin typeface="Basic Sans SF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052459"/>
            <a:ext cx="5257800" cy="3662541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20055"/>
                </a:solidFill>
                <a:latin typeface="Georgia"/>
              </a:rPr>
              <a:t>Matthew 19:5</a:t>
            </a:r>
          </a:p>
          <a:p>
            <a:r>
              <a:rPr lang="en-US" sz="2800" dirty="0">
                <a:solidFill>
                  <a:srgbClr val="D20055"/>
                </a:solidFill>
                <a:latin typeface="Georgia"/>
              </a:rPr>
              <a:t>(5)  </a:t>
            </a:r>
            <a:r>
              <a:rPr lang="en-US" sz="2800" dirty="0">
                <a:latin typeface="Georgia"/>
              </a:rPr>
              <a:t>and said, </a:t>
            </a:r>
            <a:r>
              <a:rPr lang="en-US" sz="2800" dirty="0" smtClean="0">
                <a:latin typeface="Georgia"/>
              </a:rPr>
              <a:t>‘FOR </a:t>
            </a:r>
            <a:r>
              <a:rPr lang="en-US" sz="2800" dirty="0">
                <a:latin typeface="Georgia"/>
              </a:rPr>
              <a:t>THIS REASON A MAN SHALL LEAVE HIS FATHER AND MOTHER AND BE JOINED TO HIS WIFE, AND THE TWO SHALL BECOME ONE </a:t>
            </a:r>
            <a:r>
              <a:rPr lang="en-US" sz="2800" dirty="0" smtClean="0">
                <a:latin typeface="Georgia"/>
              </a:rPr>
              <a:t>FLESH’?</a:t>
            </a:r>
            <a:endParaRPr lang="en-US" sz="2800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7134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7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348</Words>
  <Application>Microsoft Office PowerPoint</Application>
  <PresentationFormat>On-screen Show (4:3)</PresentationFormat>
  <Paragraphs>32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</dc:creator>
  <cp:lastModifiedBy>Shannon</cp:lastModifiedBy>
  <cp:revision>10</cp:revision>
  <dcterms:created xsi:type="dcterms:W3CDTF">2013-05-11T14:05:34Z</dcterms:created>
  <dcterms:modified xsi:type="dcterms:W3CDTF">2013-05-13T19:24:48Z</dcterms:modified>
</cp:coreProperties>
</file>