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3" r:id="rId5"/>
    <p:sldId id="264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D961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62B1B-5669-4CE3-AF59-5D79A1BD83D9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1B584-EB8E-4FB2-AC54-106CA9E4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8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1B584-EB8E-4FB2-AC54-106CA9E400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6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6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7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6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0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9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4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69E1D-0A11-45D0-ABE5-D25952C59703}" type="datetimeFigureOut">
              <a:rPr lang="en-US" smtClean="0"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B5A3-922E-4F59-B482-93D4C63E0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3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4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042333"/>
            <a:ext cx="6324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/>
              <a:t>I. Understanding Pain:</a:t>
            </a:r>
          </a:p>
          <a:p>
            <a:r>
              <a:rPr lang="en-US" sz="3600" dirty="0" smtClean="0"/>
              <a:t>	A</a:t>
            </a:r>
            <a:r>
              <a:rPr lang="en-US" sz="3600" dirty="0"/>
              <a:t>) Maybe this picture of </a:t>
            </a:r>
            <a:r>
              <a:rPr lang="en-US" sz="3600" dirty="0" smtClean="0"/>
              <a:t>			Christ </a:t>
            </a:r>
            <a:r>
              <a:rPr lang="en-US" sz="3600" dirty="0"/>
              <a:t>is new to you.</a:t>
            </a:r>
          </a:p>
          <a:p>
            <a:r>
              <a:rPr lang="en-US" sz="3600" dirty="0" smtClean="0"/>
              <a:t>	B</a:t>
            </a:r>
            <a:r>
              <a:rPr lang="en-US" sz="3600" dirty="0"/>
              <a:t>) Perhaps you can’t </a:t>
            </a:r>
            <a:r>
              <a:rPr lang="en-US" sz="3600" dirty="0" smtClean="0"/>
              <a:t>	imagine </a:t>
            </a:r>
            <a:r>
              <a:rPr lang="en-US" sz="3600" dirty="0"/>
              <a:t>Him as being </a:t>
            </a:r>
            <a:r>
              <a:rPr lang="en-US" sz="3600" dirty="0" smtClean="0"/>
              <a:t>	weak </a:t>
            </a:r>
            <a:r>
              <a:rPr lang="en-US" sz="3600" dirty="0"/>
              <a:t>or sad, </a:t>
            </a:r>
            <a:r>
              <a:rPr lang="en-US" sz="3600" dirty="0" smtClean="0"/>
              <a:t>or 	struggling with		hurts </a:t>
            </a:r>
            <a:r>
              <a:rPr lang="en-US" sz="3600" dirty="0"/>
              <a:t>like yours</a:t>
            </a:r>
            <a:r>
              <a:rPr lang="en-US" sz="3600" dirty="0" smtClean="0"/>
              <a:t>.</a:t>
            </a:r>
            <a:endParaRPr lang="en-US" sz="36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6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042333"/>
            <a:ext cx="6324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/>
              <a:t>I. Understanding Pain:</a:t>
            </a:r>
          </a:p>
          <a:p>
            <a:r>
              <a:rPr lang="en-US" sz="3600" dirty="0" smtClean="0"/>
              <a:t>	C</a:t>
            </a:r>
            <a:r>
              <a:rPr lang="en-US" sz="3600" dirty="0"/>
              <a:t>) </a:t>
            </a:r>
            <a:r>
              <a:rPr lang="en-US" sz="3600" dirty="0" smtClean="0"/>
              <a:t>Isaiah is the </a:t>
            </a:r>
            <a:r>
              <a:rPr lang="en-US" sz="3600" dirty="0"/>
              <a:t>person to </a:t>
            </a:r>
            <a:r>
              <a:rPr lang="en-US" sz="3600" dirty="0" smtClean="0"/>
              <a:t>	help you </a:t>
            </a:r>
            <a:r>
              <a:rPr lang="en-US" sz="3600" dirty="0"/>
              <a:t>get acquainted </a:t>
            </a:r>
            <a:r>
              <a:rPr lang="en-US" sz="3600" dirty="0" smtClean="0"/>
              <a:t>	with the </a:t>
            </a:r>
            <a:r>
              <a:rPr lang="en-US" sz="3600" dirty="0"/>
              <a:t>Man </a:t>
            </a:r>
            <a:r>
              <a:rPr lang="en-US" sz="3600" dirty="0" smtClean="0"/>
              <a:t>of Sorrows.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637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042333"/>
            <a:ext cx="6324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/>
              <a:t>I. Understanding Pain:</a:t>
            </a:r>
          </a:p>
          <a:p>
            <a:r>
              <a:rPr lang="en-US" sz="3600" dirty="0" smtClean="0"/>
              <a:t>	D</a:t>
            </a:r>
            <a:r>
              <a:rPr lang="en-US" sz="3600" dirty="0"/>
              <a:t>) In what way?</a:t>
            </a:r>
          </a:p>
          <a:p>
            <a:r>
              <a:rPr lang="en-US" sz="3600" dirty="0" smtClean="0"/>
              <a:t>		1</a:t>
            </a:r>
            <a:r>
              <a:rPr lang="en-US" sz="3600" dirty="0"/>
              <a:t>. </a:t>
            </a:r>
            <a:r>
              <a:rPr lang="en-US" sz="3600" b="1" u="sng" dirty="0" smtClean="0">
                <a:solidFill>
                  <a:srgbClr val="990000"/>
                </a:solidFill>
              </a:rPr>
              <a:t>Jesus’</a:t>
            </a:r>
            <a:r>
              <a:rPr lang="en-US" sz="3600" dirty="0" smtClean="0"/>
              <a:t> </a:t>
            </a:r>
            <a:r>
              <a:rPr lang="en-US" sz="3600" dirty="0"/>
              <a:t>Life </a:t>
            </a:r>
            <a:r>
              <a:rPr lang="en-US" sz="3600" dirty="0" smtClean="0"/>
              <a:t>				(Isa. </a:t>
            </a:r>
            <a:r>
              <a:rPr lang="en-US" sz="3600" dirty="0"/>
              <a:t>53; </a:t>
            </a:r>
            <a:r>
              <a:rPr lang="en-US" sz="3600" dirty="0" smtClean="0"/>
              <a:t>Heb. </a:t>
            </a:r>
            <a:r>
              <a:rPr lang="en-US" sz="3600" dirty="0"/>
              <a:t>5:7-9)</a:t>
            </a:r>
          </a:p>
          <a:p>
            <a:r>
              <a:rPr lang="en-US" sz="3600" dirty="0" smtClean="0"/>
              <a:t>		2. </a:t>
            </a:r>
            <a:r>
              <a:rPr lang="en-US" sz="3600" b="1" u="sng" dirty="0" smtClean="0">
                <a:solidFill>
                  <a:srgbClr val="990000"/>
                </a:solidFill>
              </a:rPr>
              <a:t>Our</a:t>
            </a:r>
            <a:r>
              <a:rPr lang="en-US" sz="3600" dirty="0" smtClean="0"/>
              <a:t> </a:t>
            </a:r>
            <a:r>
              <a:rPr lang="en-US" sz="3600" b="1" u="sng" dirty="0" smtClean="0">
                <a:solidFill>
                  <a:srgbClr val="990000"/>
                </a:solidFill>
              </a:rPr>
              <a:t>lives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	(Hebrews </a:t>
            </a:r>
            <a:r>
              <a:rPr lang="en-US" sz="3600" dirty="0"/>
              <a:t>5:8</a:t>
            </a:r>
            <a:r>
              <a:rPr lang="en-US" sz="3600" dirty="0" smtClean="0"/>
              <a:t>)</a:t>
            </a:r>
            <a:endParaRPr lang="en-US" sz="3600" dirty="0"/>
          </a:p>
          <a:p>
            <a:r>
              <a:rPr lang="en-US" sz="3600" dirty="0" smtClean="0"/>
              <a:t>			(</a:t>
            </a:r>
            <a:r>
              <a:rPr lang="en-US" sz="3600" dirty="0"/>
              <a:t>James 1:2-4</a:t>
            </a:r>
            <a:r>
              <a:rPr lang="en-US" sz="3600" dirty="0" smtClean="0"/>
              <a:t>)</a:t>
            </a:r>
            <a:endParaRPr lang="en-US" sz="3600" dirty="0"/>
          </a:p>
          <a:p>
            <a:r>
              <a:rPr lang="en-US" sz="3600" dirty="0" smtClean="0"/>
              <a:t>			(</a:t>
            </a:r>
            <a:r>
              <a:rPr lang="en-US" sz="3600" dirty="0"/>
              <a:t>Hebrews </a:t>
            </a:r>
            <a:r>
              <a:rPr lang="en-US" sz="3600" dirty="0" smtClean="0"/>
              <a:t>4:15-16)</a:t>
            </a:r>
            <a:endParaRPr lang="en-US" sz="36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7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19400" y="1246287"/>
            <a:ext cx="6324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/>
              <a:t>II. Gethsemane &amp; Golgotha:</a:t>
            </a:r>
          </a:p>
          <a:p>
            <a:r>
              <a:rPr lang="en-US" sz="3600" dirty="0" smtClean="0"/>
              <a:t>	A</a:t>
            </a:r>
            <a:r>
              <a:rPr lang="en-US" sz="3600" dirty="0"/>
              <a:t>) </a:t>
            </a:r>
            <a:r>
              <a:rPr lang="en-US" sz="3600" b="1" u="sng" dirty="0" smtClean="0">
                <a:solidFill>
                  <a:srgbClr val="990000"/>
                </a:solidFill>
              </a:rPr>
              <a:t>Relational</a:t>
            </a:r>
            <a:r>
              <a:rPr lang="en-US" sz="3600" dirty="0" smtClean="0"/>
              <a:t> </a:t>
            </a:r>
            <a:r>
              <a:rPr lang="en-US" sz="3600" dirty="0"/>
              <a:t>Pain </a:t>
            </a:r>
            <a:r>
              <a:rPr lang="en-US" sz="3600" dirty="0" smtClean="0"/>
              <a:t>				(</a:t>
            </a:r>
            <a:r>
              <a:rPr lang="en-US" sz="3600" dirty="0"/>
              <a:t>Matthew 26:36-45)</a:t>
            </a:r>
          </a:p>
          <a:p>
            <a:r>
              <a:rPr lang="fi-FI" sz="3600" dirty="0" smtClean="0"/>
              <a:t>	B</a:t>
            </a:r>
            <a:r>
              <a:rPr lang="fi-FI" sz="3600" dirty="0"/>
              <a:t>) </a:t>
            </a:r>
            <a:r>
              <a:rPr lang="fi-FI" sz="3600" b="1" u="sng" dirty="0" smtClean="0">
                <a:solidFill>
                  <a:srgbClr val="990000"/>
                </a:solidFill>
              </a:rPr>
              <a:t>Internal</a:t>
            </a:r>
            <a:r>
              <a:rPr lang="fi-FI" sz="3600" dirty="0" smtClean="0"/>
              <a:t> </a:t>
            </a:r>
            <a:r>
              <a:rPr lang="fi-FI" sz="3600" dirty="0"/>
              <a:t>Pain </a:t>
            </a:r>
            <a:r>
              <a:rPr lang="fi-FI" sz="3600" dirty="0" smtClean="0"/>
              <a:t>				(Matt. </a:t>
            </a:r>
            <a:r>
              <a:rPr lang="fi-FI" sz="3600" dirty="0"/>
              <a:t>26:39, 42, 44)</a:t>
            </a:r>
          </a:p>
          <a:p>
            <a:r>
              <a:rPr lang="en-US" sz="3600" dirty="0" smtClean="0"/>
              <a:t>	C</a:t>
            </a:r>
            <a:r>
              <a:rPr lang="en-US" sz="3600" dirty="0"/>
              <a:t>) </a:t>
            </a:r>
            <a:r>
              <a:rPr lang="en-US" sz="3600" b="1" u="sng" dirty="0" smtClean="0">
                <a:solidFill>
                  <a:srgbClr val="990000"/>
                </a:solidFill>
              </a:rPr>
              <a:t>Physical</a:t>
            </a:r>
            <a:r>
              <a:rPr lang="en-US" sz="3600" dirty="0" smtClean="0"/>
              <a:t> </a:t>
            </a:r>
            <a:r>
              <a:rPr lang="en-US" sz="3600" dirty="0"/>
              <a:t>Pain </a:t>
            </a:r>
            <a:r>
              <a:rPr lang="en-US" sz="3600" dirty="0" smtClean="0"/>
              <a:t>				(</a:t>
            </a:r>
            <a:r>
              <a:rPr lang="en-US" sz="3600" dirty="0"/>
              <a:t>Matthew 26—27)</a:t>
            </a:r>
          </a:p>
          <a:p>
            <a:r>
              <a:rPr lang="en-US" sz="3600" dirty="0" smtClean="0"/>
              <a:t>	D</a:t>
            </a:r>
            <a:r>
              <a:rPr lang="en-US" sz="3600" dirty="0"/>
              <a:t>) </a:t>
            </a:r>
            <a:r>
              <a:rPr lang="en-US" sz="3600" b="1" u="sng" dirty="0" smtClean="0">
                <a:solidFill>
                  <a:srgbClr val="990000"/>
                </a:solidFill>
              </a:rPr>
              <a:t>Ultimate</a:t>
            </a:r>
            <a:r>
              <a:rPr lang="en-US" sz="3600" b="1" dirty="0" smtClean="0">
                <a:solidFill>
                  <a:srgbClr val="990000"/>
                </a:solidFill>
              </a:rPr>
              <a:t> </a:t>
            </a:r>
            <a:r>
              <a:rPr lang="en-US" sz="3600" dirty="0" smtClean="0"/>
              <a:t>Pain 				(</a:t>
            </a:r>
            <a:r>
              <a:rPr lang="en-US" sz="3600" dirty="0"/>
              <a:t>Matthew </a:t>
            </a:r>
            <a:r>
              <a:rPr lang="en-US" sz="3600" dirty="0" smtClean="0"/>
              <a:t>27:45-46)</a:t>
            </a:r>
            <a:endParaRPr lang="en-US" sz="36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7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9400" y="838200"/>
            <a:ext cx="6324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/>
              <a:t>III. Connecting Jesus’ Pain with </a:t>
            </a:r>
            <a:r>
              <a:rPr lang="en-US" sz="3600" b="1" dirty="0" smtClean="0"/>
              <a:t>Ours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7871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76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/>
              </a:rPr>
              <a:t>John 20:24-29 NASB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838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effectLst>
                  <a:glow rad="101600">
                    <a:srgbClr val="FFD961">
                      <a:alpha val="40000"/>
                    </a:srgbClr>
                  </a:glow>
                </a:effectLst>
                <a:latin typeface="Georgia"/>
              </a:rPr>
              <a:t>But</a:t>
            </a:r>
            <a:endParaRPr lang="en-US" sz="3200" dirty="0">
              <a:solidFill>
                <a:prstClr val="black"/>
              </a:solidFill>
              <a:effectLst>
                <a:glow rad="101600">
                  <a:srgbClr val="FFD961">
                    <a:alpha val="40000"/>
                  </a:srgbClr>
                </a:glow>
              </a:effectLst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7742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13</cp:revision>
  <dcterms:created xsi:type="dcterms:W3CDTF">2013-03-09T18:40:48Z</dcterms:created>
  <dcterms:modified xsi:type="dcterms:W3CDTF">2013-03-17T02:26:00Z</dcterms:modified>
</cp:coreProperties>
</file>