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62" r:id="rId4"/>
    <p:sldId id="265" r:id="rId5"/>
    <p:sldId id="266" r:id="rId6"/>
    <p:sldId id="267" r:id="rId7"/>
    <p:sldId id="268" r:id="rId8"/>
    <p:sldId id="269" r:id="rId9"/>
    <p:sldId id="270" r:id="rId10"/>
    <p:sldId id="260" r:id="rId11"/>
    <p:sldId id="263" r:id="rId12"/>
    <p:sldId id="264" r:id="rId13"/>
    <p:sldId id="259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89224-CBE1-4391-848F-C41B134FD969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CC327-65D2-4442-B006-0DE8088E6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E319-FFCE-4A57-910F-00E912E199B2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2B8A-6B7A-4537-A419-CF0FA545A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E319-FFCE-4A57-910F-00E912E199B2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2B8A-6B7A-4537-A419-CF0FA545A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7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E319-FFCE-4A57-910F-00E912E199B2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2B8A-6B7A-4537-A419-CF0FA545A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7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E319-FFCE-4A57-910F-00E912E199B2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2B8A-6B7A-4537-A419-CF0FA545A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E319-FFCE-4A57-910F-00E912E199B2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2B8A-6B7A-4537-A419-CF0FA545A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2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E319-FFCE-4A57-910F-00E912E199B2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2B8A-6B7A-4537-A419-CF0FA545A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4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E319-FFCE-4A57-910F-00E912E199B2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2B8A-6B7A-4537-A419-CF0FA545A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1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E319-FFCE-4A57-910F-00E912E199B2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2B8A-6B7A-4537-A419-CF0FA545A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9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E319-FFCE-4A57-910F-00E912E199B2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2B8A-6B7A-4537-A419-CF0FA545A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2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E319-FFCE-4A57-910F-00E912E199B2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2B8A-6B7A-4537-A419-CF0FA545A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5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E319-FFCE-4A57-910F-00E912E199B2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2B8A-6B7A-4537-A419-CF0FA545A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9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E319-FFCE-4A57-910F-00E912E199B2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2B8A-6B7A-4537-A419-CF0FA545A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6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7" t="47149" r="19318" b="17063"/>
          <a:stretch/>
        </p:blipFill>
        <p:spPr>
          <a:xfrm>
            <a:off x="228600" y="228600"/>
            <a:ext cx="4194313" cy="2454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5519">
            <a:off x="3344723" y="228600"/>
            <a:ext cx="2857500" cy="438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2877463" cy="4341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5530"/>
            <a:ext cx="3066237" cy="47172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722">
            <a:off x="1620163" y="1276505"/>
            <a:ext cx="2971800" cy="4457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366">
            <a:off x="3896130" y="1630149"/>
            <a:ext cx="2885669" cy="4389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" b="14276"/>
          <a:stretch/>
        </p:blipFill>
        <p:spPr>
          <a:xfrm rot="827866">
            <a:off x="5484684" y="2843485"/>
            <a:ext cx="2971800" cy="3816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4658">
            <a:off x="2460398" y="988429"/>
            <a:ext cx="2840585" cy="4025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50" y="2726842"/>
            <a:ext cx="3038280" cy="387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90" y="1920130"/>
            <a:ext cx="2457450" cy="381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505">
            <a:off x="1349414" y="672383"/>
            <a:ext cx="3513298" cy="50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790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0"/>
            <a:ext cx="891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“For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do not want you to be ignorant of the fact, brothers and sisters, that our ancestors were all under the cloud and that they all passed through the sea. </a:t>
            </a: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aseline="30000" dirty="0" smtClean="0">
                <a:solidFill>
                  <a:srgbClr val="F2D10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They were all baptized into Moses in the cloud and in the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sea.</a:t>
            </a:r>
          </a:p>
          <a:p>
            <a:r>
              <a:rPr lang="en-US" sz="3200" baseline="30000" dirty="0" smtClean="0">
                <a:solidFill>
                  <a:srgbClr val="F2D10E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They all ate the same spiritual food </a:t>
            </a: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aseline="30000" dirty="0" smtClean="0">
                <a:solidFill>
                  <a:srgbClr val="F2D10E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drank the same spiritual drink; for they drank from the spiritual rock that accompanied them, and that rock was Christ. </a:t>
            </a: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5934670"/>
            <a:ext cx="4794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&amp;S Speedway" pitchFamily="34" charset="0"/>
              </a:rPr>
              <a:t>1 Corinthians 10:1-11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&amp;S Speedwa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8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790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0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rgbClr val="F2D10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Nevertheless, God was not pleased with most of them; their bodies were scattered in the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wilderness.</a:t>
            </a:r>
          </a:p>
          <a:p>
            <a:r>
              <a:rPr lang="en-US" sz="3200" baseline="30000" dirty="0" smtClean="0">
                <a:solidFill>
                  <a:srgbClr val="F2D10E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Now these things occurred as examples to keep us from setting our hearts on evil things as they did. </a:t>
            </a: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aseline="30000" dirty="0" smtClean="0">
                <a:solidFill>
                  <a:srgbClr val="F2D10E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3200" baseline="30000" dirty="0">
                <a:solidFill>
                  <a:srgbClr val="F2D10E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not be idolaters, as some of them were; as it is written: “The people sat down to eat and drink and got up to indulge in revelry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.”</a:t>
            </a:r>
            <a:r>
              <a:rPr lang="en-US" sz="3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aseline="30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5934670"/>
            <a:ext cx="4794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&amp;S Speedway" pitchFamily="34" charset="0"/>
              </a:rPr>
              <a:t>1 Corinthians 10:1-11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&amp;S Speedwa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3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790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0"/>
            <a:ext cx="891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rgbClr val="F2D10E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should not commit sexual immorality, as some of them did—and in one day twenty-three thousand of them died. </a:t>
            </a: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aseline="30000" dirty="0" smtClean="0">
                <a:solidFill>
                  <a:srgbClr val="F2D10E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3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should not test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Christ,</a:t>
            </a:r>
            <a:r>
              <a:rPr lang="en-US" sz="3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some of them did—and were killed by snakes. </a:t>
            </a: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aseline="30000" dirty="0" smtClean="0">
                <a:solidFill>
                  <a:srgbClr val="F2D10E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3200" baseline="30000" dirty="0">
                <a:solidFill>
                  <a:srgbClr val="F2D10E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do not grumble, as some of them did—and were killed by the destroying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angel.</a:t>
            </a:r>
          </a:p>
          <a:p>
            <a:r>
              <a:rPr lang="en-US" sz="3200" baseline="30000" dirty="0" smtClean="0">
                <a:solidFill>
                  <a:srgbClr val="F2D10E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sz="3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These things happened to them as examples and were written down as warnings for us, on whom the culmination of the ages has come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.”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5934670"/>
            <a:ext cx="4794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&amp;S Speedway" pitchFamily="34" charset="0"/>
              </a:rPr>
              <a:t>1 Corinthians 10:1-11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&amp;S Speedwa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3326" r="1060" b="1596"/>
          <a:stretch/>
        </p:blipFill>
        <p:spPr>
          <a:xfrm>
            <a:off x="1" y="0"/>
            <a:ext cx="9144000" cy="67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t="3000" r="1342" b="1353"/>
          <a:stretch/>
        </p:blipFill>
        <p:spPr>
          <a:xfrm>
            <a:off x="8586" y="-76200"/>
            <a:ext cx="9135414" cy="67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2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t="2441" r="2189" b="3286"/>
          <a:stretch/>
        </p:blipFill>
        <p:spPr>
          <a:xfrm>
            <a:off x="141668" y="167425"/>
            <a:ext cx="8796270" cy="6465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8"/>
          <a:stretch/>
        </p:blipFill>
        <p:spPr>
          <a:xfrm>
            <a:off x="6400800" y="66173"/>
            <a:ext cx="2675586" cy="115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3755" r="2612" b="4600"/>
          <a:stretch/>
        </p:blipFill>
        <p:spPr>
          <a:xfrm>
            <a:off x="206062" y="257577"/>
            <a:ext cx="8693239" cy="6284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0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816" r="1483" b="1597"/>
          <a:stretch/>
        </p:blipFill>
        <p:spPr>
          <a:xfrm>
            <a:off x="0" y="-6617"/>
            <a:ext cx="9144000" cy="67551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304800"/>
            <a:ext cx="8915400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ea typeface="ＭＳ Ｐゴシック" pitchFamily="24" charset="-128"/>
              </a:rPr>
              <a:t>Written across 1600 years.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ea typeface="ＭＳ Ｐゴシック" pitchFamily="24" charset="-128"/>
              </a:rPr>
              <a:t>Written by 40 different authors with a wide range of experiences in life.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ea typeface="ＭＳ Ｐゴシック" pitchFamily="24" charset="-128"/>
              </a:rPr>
              <a:t>Written in various places in various circumstances.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ea typeface="ＭＳ Ｐゴシック" pitchFamily="24" charset="-128"/>
              </a:rPr>
              <a:t>Written in 3 Languages: Hebrew, Aramaic, Greek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ea typeface="ＭＳ Ｐゴシック" pitchFamily="24" charset="-128"/>
              </a:rPr>
              <a:t>Covering Hundreds of Controversial Topics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ea typeface="ＭＳ Ｐゴシック" pitchFamily="24" charset="-128"/>
              </a:rPr>
              <a:t>**Yet There Is Incredible Harmony!</a:t>
            </a:r>
          </a:p>
          <a:p>
            <a:pPr eaLnBrk="1" hangingPunct="1">
              <a:lnSpc>
                <a:spcPct val="80000"/>
              </a:lnSpc>
            </a:pPr>
            <a:endParaRPr lang="en-US" sz="3600" dirty="0" smtClean="0">
              <a:solidFill>
                <a:schemeClr val="bg1"/>
              </a:solidFill>
              <a:ea typeface="ＭＳ Ｐゴシック" pitchFamily="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9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816" r="1483" b="1597"/>
          <a:stretch/>
        </p:blipFill>
        <p:spPr>
          <a:xfrm>
            <a:off x="0" y="-6617"/>
            <a:ext cx="9144000" cy="67551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676400"/>
            <a:ext cx="8915400" cy="333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5400" dirty="0" smtClean="0">
                <a:solidFill>
                  <a:schemeClr val="bg1"/>
                </a:solidFill>
                <a:ea typeface="ＭＳ Ｐゴシック" pitchFamily="24" charset="-128"/>
              </a:rPr>
              <a:t>I. Survival Against </a:t>
            </a:r>
            <a:r>
              <a:rPr lang="en-US" sz="5400" b="1" u="sng" dirty="0" smtClean="0">
                <a:solidFill>
                  <a:srgbClr val="FFC000"/>
                </a:solidFill>
                <a:ea typeface="ＭＳ Ｐゴシック" pitchFamily="24" charset="-128"/>
              </a:rPr>
              <a:t>Time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5400" dirty="0" smtClean="0">
                <a:solidFill>
                  <a:schemeClr val="bg1"/>
                </a:solidFill>
                <a:ea typeface="ＭＳ Ｐゴシック" pitchFamily="24" charset="-128"/>
              </a:rPr>
              <a:t>II. Survival Against </a:t>
            </a:r>
            <a:r>
              <a:rPr lang="en-US" sz="5400" b="1" u="sng" dirty="0" smtClean="0">
                <a:solidFill>
                  <a:srgbClr val="FFC000"/>
                </a:solidFill>
                <a:ea typeface="ＭＳ Ｐゴシック" pitchFamily="24" charset="-128"/>
              </a:rPr>
              <a:t>Persecution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5400" dirty="0" smtClean="0">
                <a:solidFill>
                  <a:schemeClr val="bg1"/>
                </a:solidFill>
                <a:ea typeface="ＭＳ Ｐゴシック" pitchFamily="24" charset="-128"/>
              </a:rPr>
              <a:t>III. Survival Against </a:t>
            </a:r>
            <a:r>
              <a:rPr lang="en-US" sz="5400" b="1" u="sng" dirty="0" smtClean="0">
                <a:solidFill>
                  <a:srgbClr val="FFC000"/>
                </a:solidFill>
                <a:ea typeface="ＭＳ Ｐゴシック" pitchFamily="24" charset="-128"/>
              </a:rPr>
              <a:t>Criticism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Myriad Pro Black" pitchFamily="34" charset="0"/>
                <a:ea typeface="ＭＳ Ｐゴシック" pitchFamily="24" charset="-128"/>
              </a:rPr>
              <a:t>The Bible’s Survival</a:t>
            </a:r>
            <a:endParaRPr lang="en-US" sz="6000" dirty="0" smtClean="0">
              <a:solidFill>
                <a:schemeClr val="bg1"/>
              </a:solidFill>
              <a:latin typeface="Myriad Pro Black" pitchFamily="34" charset="0"/>
              <a:ea typeface="ＭＳ Ｐゴシック" pitchFamily="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76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816" r="1483" b="1597"/>
          <a:stretch/>
        </p:blipFill>
        <p:spPr>
          <a:xfrm>
            <a:off x="0" y="-6617"/>
            <a:ext cx="9144000" cy="67551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304800"/>
            <a:ext cx="8077200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ea typeface="ＭＳ Ｐゴシック" pitchFamily="24" charset="-128"/>
                <a:cs typeface="Arial" pitchFamily="34" charset="0"/>
              </a:rPr>
              <a:t>“No other book has been so chopped, knifed, sifted, scrutinized, and vilified. What book on philosophy or religion or psychology…has been subject to such a mass attack as the Bible?  And yet, the Bible is still loved by millions, read by millions, and studied by millions.” 	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ＭＳ Ｐゴシック" pitchFamily="24" charset="-128"/>
                <a:cs typeface="Arial" pitchFamily="34" charset="0"/>
              </a:rPr>
              <a:t>			–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ea typeface="ＭＳ Ｐゴシック" pitchFamily="24" charset="-128"/>
                <a:cs typeface="Arial" pitchFamily="34" charset="0"/>
              </a:rPr>
              <a:t>Bernard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ea typeface="ＭＳ Ｐゴシック" pitchFamily="24" charset="-128"/>
                <a:cs typeface="Arial" pitchFamily="34" charset="0"/>
              </a:rPr>
              <a:t>Ramm</a:t>
            </a:r>
            <a:endParaRPr lang="en-US" sz="3600" dirty="0">
              <a:solidFill>
                <a:schemeClr val="bg1"/>
              </a:solidFill>
              <a:latin typeface="Arial" pitchFamily="34" charset="0"/>
              <a:ea typeface="ＭＳ Ｐゴシック" pitchFamily="2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3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816" r="1483" b="1597"/>
          <a:stretch/>
        </p:blipFill>
        <p:spPr>
          <a:xfrm>
            <a:off x="0" y="-6617"/>
            <a:ext cx="9144000" cy="67551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524000"/>
            <a:ext cx="88392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4800" dirty="0" smtClean="0">
                <a:solidFill>
                  <a:schemeClr val="bg1"/>
                </a:solidFill>
                <a:ea typeface="ＭＳ Ｐゴシック" pitchFamily="24" charset="-128"/>
              </a:rPr>
              <a:t>I. A </a:t>
            </a:r>
            <a:r>
              <a:rPr lang="en-US" sz="4800" dirty="0">
                <a:solidFill>
                  <a:schemeClr val="bg1"/>
                </a:solidFill>
                <a:ea typeface="ＭＳ Ｐゴシック" pitchFamily="24" charset="-128"/>
              </a:rPr>
              <a:t>Message Full of Real </a:t>
            </a:r>
            <a:r>
              <a:rPr lang="en-US" sz="4800" b="1" u="sng" dirty="0">
                <a:solidFill>
                  <a:srgbClr val="FFC000"/>
                </a:solidFill>
                <a:ea typeface="ＭＳ Ｐゴシック" pitchFamily="24" charset="-128"/>
              </a:rPr>
              <a:t>Prophecy</a:t>
            </a:r>
          </a:p>
          <a:p>
            <a:pPr marL="0" indent="0" eaLnBrk="1" hangingPunct="1">
              <a:buNone/>
            </a:pPr>
            <a:r>
              <a:rPr lang="en-US" sz="4800" dirty="0" smtClean="0">
                <a:solidFill>
                  <a:schemeClr val="bg1"/>
                </a:solidFill>
                <a:ea typeface="ＭＳ Ｐゴシック" pitchFamily="24" charset="-128"/>
              </a:rPr>
              <a:t>	Isaiah </a:t>
            </a:r>
            <a:r>
              <a:rPr lang="en-US" sz="4800" dirty="0">
                <a:solidFill>
                  <a:schemeClr val="bg1"/>
                </a:solidFill>
                <a:ea typeface="ＭＳ Ｐゴシック" pitchFamily="24" charset="-128"/>
              </a:rPr>
              <a:t>44:28, 2 Chronicles 36:22</a:t>
            </a:r>
          </a:p>
          <a:p>
            <a:pPr marL="0" indent="0" eaLnBrk="1" hangingPunct="1">
              <a:buNone/>
            </a:pPr>
            <a:r>
              <a:rPr lang="en-US" sz="4800" dirty="0" smtClean="0">
                <a:solidFill>
                  <a:schemeClr val="bg1"/>
                </a:solidFill>
                <a:ea typeface="ＭＳ Ｐゴシック" pitchFamily="24" charset="-128"/>
              </a:rPr>
              <a:t>II. A </a:t>
            </a:r>
            <a:r>
              <a:rPr lang="en-US" sz="4800" dirty="0">
                <a:solidFill>
                  <a:schemeClr val="bg1"/>
                </a:solidFill>
                <a:ea typeface="ＭＳ Ｐゴシック" pitchFamily="24" charset="-128"/>
              </a:rPr>
              <a:t>Message Full of Real </a:t>
            </a:r>
            <a:r>
              <a:rPr lang="en-US" sz="4800" b="1" u="sng" dirty="0">
                <a:solidFill>
                  <a:srgbClr val="FFC000"/>
                </a:solidFill>
                <a:ea typeface="ＭＳ Ｐゴシック" pitchFamily="24" charset="-128"/>
              </a:rPr>
              <a:t>History</a:t>
            </a:r>
          </a:p>
          <a:p>
            <a:pPr marL="0" indent="0" eaLnBrk="1" hangingPunct="1">
              <a:buNone/>
            </a:pPr>
            <a:r>
              <a:rPr lang="en-US" sz="4800" dirty="0" smtClean="0">
                <a:solidFill>
                  <a:schemeClr val="bg1"/>
                </a:solidFill>
                <a:ea typeface="ＭＳ Ｐゴシック" pitchFamily="24" charset="-128"/>
              </a:rPr>
              <a:t>III. A </a:t>
            </a:r>
            <a:r>
              <a:rPr lang="en-US" sz="4800" dirty="0">
                <a:solidFill>
                  <a:schemeClr val="bg1"/>
                </a:solidFill>
                <a:ea typeface="ＭＳ Ｐゴシック" pitchFamily="24" charset="-128"/>
              </a:rPr>
              <a:t>Message Full of Real </a:t>
            </a:r>
            <a:r>
              <a:rPr lang="en-US" sz="4800" u="sng" dirty="0" smtClean="0">
                <a:solidFill>
                  <a:srgbClr val="FFC000"/>
                </a:solidFill>
                <a:ea typeface="ＭＳ Ｐゴシック" pitchFamily="24" charset="-128"/>
              </a:rPr>
              <a:t>People</a:t>
            </a:r>
            <a:endParaRPr lang="en-US" sz="4800" u="sng" dirty="0">
              <a:solidFill>
                <a:srgbClr val="FFC000"/>
              </a:solidFill>
              <a:ea typeface="ＭＳ Ｐゴシック" pitchFamily="2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Myriad Pro Black" pitchFamily="34" charset="0"/>
                <a:ea typeface="ＭＳ Ｐゴシック" pitchFamily="24" charset="-128"/>
              </a:rPr>
              <a:t>The Bible Is Incredible</a:t>
            </a:r>
            <a:endParaRPr lang="en-US" sz="6000" dirty="0" smtClean="0">
              <a:solidFill>
                <a:schemeClr val="bg1"/>
              </a:solidFill>
              <a:latin typeface="Myriad Pro Black" pitchFamily="34" charset="0"/>
              <a:ea typeface="ＭＳ Ｐゴシック" pitchFamily="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369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816" r="1483" b="1597"/>
          <a:stretch/>
        </p:blipFill>
        <p:spPr>
          <a:xfrm>
            <a:off x="0" y="-6617"/>
            <a:ext cx="9144000" cy="67551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52400"/>
            <a:ext cx="8839200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buNone/>
            </a:pPr>
            <a:r>
              <a:rPr lang="en-US" sz="4800" dirty="0" smtClean="0">
                <a:solidFill>
                  <a:schemeClr val="bg1"/>
                </a:solidFill>
                <a:ea typeface="ＭＳ Ｐゴシック" pitchFamily="24" charset="-128"/>
              </a:rPr>
              <a:t>IV. A </a:t>
            </a:r>
            <a:r>
              <a:rPr lang="en-US" sz="4800" dirty="0">
                <a:solidFill>
                  <a:schemeClr val="bg1"/>
                </a:solidFill>
                <a:ea typeface="ＭＳ Ｐゴシック" pitchFamily="24" charset="-128"/>
              </a:rPr>
              <a:t>Message Full of Real </a:t>
            </a:r>
            <a:r>
              <a:rPr lang="en-US" sz="4800" b="1" u="sng" dirty="0">
                <a:solidFill>
                  <a:srgbClr val="FFC000"/>
                </a:solidFill>
                <a:ea typeface="ＭＳ Ｐゴシック" pitchFamily="24" charset="-128"/>
              </a:rPr>
              <a:t>Power</a:t>
            </a:r>
          </a:p>
          <a:p>
            <a:pPr lvl="1" eaLnBrk="1" hangingPunct="1"/>
            <a:r>
              <a:rPr lang="en-US" sz="3600" dirty="0">
                <a:solidFill>
                  <a:schemeClr val="bg1"/>
                </a:solidFill>
                <a:ea typeface="ＭＳ Ｐゴシック" pitchFamily="24" charset="-128"/>
              </a:rPr>
              <a:t>Transformed The Literature of the </a:t>
            </a:r>
            <a:r>
              <a:rPr lang="en-US" sz="3600" dirty="0" smtClean="0">
                <a:solidFill>
                  <a:schemeClr val="bg1"/>
                </a:solidFill>
                <a:ea typeface="ＭＳ Ｐゴシック" pitchFamily="24" charset="-128"/>
              </a:rPr>
              <a:t>World</a:t>
            </a:r>
            <a:endParaRPr lang="en-US" sz="3600" dirty="0">
              <a:solidFill>
                <a:schemeClr val="bg1"/>
              </a:solidFill>
              <a:ea typeface="ＭＳ Ｐゴシック" pitchFamily="24" charset="-128"/>
            </a:endParaRPr>
          </a:p>
          <a:p>
            <a:pPr lvl="1" eaLnBrk="1" hangingPunct="1"/>
            <a:r>
              <a:rPr lang="en-US" sz="3600" dirty="0">
                <a:solidFill>
                  <a:schemeClr val="bg1"/>
                </a:solidFill>
                <a:ea typeface="ＭＳ Ｐゴシック" pitchFamily="24" charset="-128"/>
              </a:rPr>
              <a:t>Transformed The Laws of the </a:t>
            </a:r>
            <a:r>
              <a:rPr lang="en-US" sz="3600" dirty="0" smtClean="0">
                <a:solidFill>
                  <a:schemeClr val="bg1"/>
                </a:solidFill>
                <a:ea typeface="ＭＳ Ｐゴシック" pitchFamily="24" charset="-128"/>
              </a:rPr>
              <a:t>World</a:t>
            </a:r>
            <a:endParaRPr lang="en-US" sz="3600" dirty="0">
              <a:solidFill>
                <a:schemeClr val="bg1"/>
              </a:solidFill>
              <a:ea typeface="ＭＳ Ｐゴシック" pitchFamily="24" charset="-128"/>
            </a:endParaRPr>
          </a:p>
          <a:p>
            <a:pPr lvl="1" eaLnBrk="1" hangingPunct="1"/>
            <a:r>
              <a:rPr lang="en-US" sz="3600" dirty="0">
                <a:solidFill>
                  <a:schemeClr val="bg1"/>
                </a:solidFill>
                <a:ea typeface="ＭＳ Ｐゴシック" pitchFamily="24" charset="-128"/>
              </a:rPr>
              <a:t>Transformed The Leaders of the </a:t>
            </a:r>
            <a:r>
              <a:rPr lang="en-US" sz="3600" dirty="0" smtClean="0">
                <a:solidFill>
                  <a:schemeClr val="bg1"/>
                </a:solidFill>
                <a:ea typeface="ＭＳ Ｐゴシック" pitchFamily="24" charset="-128"/>
              </a:rPr>
              <a:t>World</a:t>
            </a:r>
            <a:endParaRPr lang="en-US" sz="3600" dirty="0">
              <a:solidFill>
                <a:schemeClr val="bg1"/>
              </a:solidFill>
              <a:ea typeface="ＭＳ Ｐゴシック" pitchFamily="24" charset="-128"/>
            </a:endParaRPr>
          </a:p>
          <a:p>
            <a:pPr lvl="1" eaLnBrk="1" hangingPunct="1"/>
            <a:r>
              <a:rPr lang="en-US" sz="3600" dirty="0">
                <a:solidFill>
                  <a:schemeClr val="bg1"/>
                </a:solidFill>
                <a:ea typeface="ＭＳ Ｐゴシック" pitchFamily="24" charset="-128"/>
              </a:rPr>
              <a:t>Transformed The Lost of the </a:t>
            </a:r>
            <a:r>
              <a:rPr lang="en-US" sz="3600" dirty="0" smtClean="0">
                <a:solidFill>
                  <a:schemeClr val="bg1"/>
                </a:solidFill>
                <a:ea typeface="ＭＳ Ｐゴシック" pitchFamily="24" charset="-128"/>
              </a:rPr>
              <a:t>World</a:t>
            </a:r>
            <a:endParaRPr lang="en-US" sz="3600" dirty="0">
              <a:solidFill>
                <a:schemeClr val="bg1"/>
              </a:solidFill>
              <a:ea typeface="ＭＳ Ｐゴシック" pitchFamily="24" charset="-128"/>
            </a:endParaRPr>
          </a:p>
          <a:p>
            <a:pPr marL="0" lvl="0" indent="0" eaLnBrk="1" hangingPunct="1">
              <a:buNone/>
            </a:pPr>
            <a:r>
              <a:rPr lang="en-US" sz="3600" b="1" i="1" dirty="0">
                <a:solidFill>
                  <a:srgbClr val="C00000"/>
                </a:solidFill>
                <a:ea typeface="ＭＳ Ｐゴシック" pitchFamily="24" charset="-128"/>
              </a:rPr>
              <a:t>“He who has believed and has been baptized shall be saved; but he who has disbelieved shall be condemned</a:t>
            </a:r>
            <a:r>
              <a:rPr lang="en-US" sz="3600" b="1" i="1" dirty="0" smtClean="0">
                <a:solidFill>
                  <a:srgbClr val="C00000"/>
                </a:solidFill>
                <a:ea typeface="ＭＳ Ｐゴシック" pitchFamily="24" charset="-128"/>
              </a:rPr>
              <a:t>.” - Jesus</a:t>
            </a:r>
            <a:r>
              <a:rPr lang="en-US" sz="3600" b="1" i="1" dirty="0">
                <a:solidFill>
                  <a:srgbClr val="C00000"/>
                </a:solidFill>
                <a:ea typeface="ＭＳ Ｐゴシック" pitchFamily="24" charset="-128"/>
              </a:rPr>
              <a:t>, Mark </a:t>
            </a:r>
            <a:r>
              <a:rPr lang="en-US" sz="3600" b="1" i="1" dirty="0" smtClean="0">
                <a:solidFill>
                  <a:srgbClr val="C00000"/>
                </a:solidFill>
                <a:ea typeface="ＭＳ Ｐゴシック" pitchFamily="24" charset="-128"/>
              </a:rPr>
              <a:t>16:16</a:t>
            </a:r>
            <a:endParaRPr lang="en-US" sz="3600" b="1" i="1" dirty="0">
              <a:solidFill>
                <a:srgbClr val="C00000"/>
              </a:solidFill>
              <a:ea typeface="ＭＳ Ｐゴシック" pitchFamily="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64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0012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243</Words>
  <Application>Microsoft Office PowerPoint</Application>
  <PresentationFormat>On-screen Show (4:3)</PresentationFormat>
  <Paragraphs>37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</dc:creator>
  <cp:lastModifiedBy>Shannon</cp:lastModifiedBy>
  <cp:revision>11</cp:revision>
  <dcterms:created xsi:type="dcterms:W3CDTF">2013-03-02T16:05:11Z</dcterms:created>
  <dcterms:modified xsi:type="dcterms:W3CDTF">2013-03-03T04:08:23Z</dcterms:modified>
</cp:coreProperties>
</file>