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74" r:id="rId7"/>
    <p:sldId id="266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B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50ABB-F35B-4B75-BF47-DFF85D798808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01856-5CB4-4F12-931C-D1BB25F05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96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01856-5CB4-4F12-931C-D1BB25F052F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01856-5CB4-4F12-931C-D1BB25F052F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01856-5CB4-4F12-931C-D1BB25F052F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01856-5CB4-4F12-931C-D1BB25F052F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01856-5CB4-4F12-931C-D1BB25F052F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01856-5CB4-4F12-931C-D1BB25F052F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01856-5CB4-4F12-931C-D1BB25F052F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01856-5CB4-4F12-931C-D1BB25F052F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9AE5-FF77-43A1-BF6F-DA48B469EF07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7785-3F28-4C48-A81F-5B289EC673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9AE5-FF77-43A1-BF6F-DA48B469EF07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7785-3F28-4C48-A81F-5B289EC673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9AE5-FF77-43A1-BF6F-DA48B469EF07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7785-3F28-4C48-A81F-5B289EC673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9AE5-FF77-43A1-BF6F-DA48B469EF07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7785-3F28-4C48-A81F-5B289EC673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9AE5-FF77-43A1-BF6F-DA48B469EF07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7785-3F28-4C48-A81F-5B289EC673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9AE5-FF77-43A1-BF6F-DA48B469EF07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7785-3F28-4C48-A81F-5B289EC673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9AE5-FF77-43A1-BF6F-DA48B469EF07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7785-3F28-4C48-A81F-5B289EC673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9AE5-FF77-43A1-BF6F-DA48B469EF07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7785-3F28-4C48-A81F-5B289EC673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9AE5-FF77-43A1-BF6F-DA48B469EF07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7785-3F28-4C48-A81F-5B289EC673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9AE5-FF77-43A1-BF6F-DA48B469EF07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7785-3F28-4C48-A81F-5B289EC673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9AE5-FF77-43A1-BF6F-DA48B469EF07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7785-3F28-4C48-A81F-5B289EC673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39AE5-FF77-43A1-BF6F-DA48B469EF07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37785-3F28-4C48-A81F-5B289EC673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rue_ish-tit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0000">
        <p14:window dir="vert"/>
      </p:transition>
    </mc:Choice>
    <mc:Fallback xmlns="">
      <p:transition spd="slow" advTm="6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rue_ish-sli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2362200"/>
            <a:ext cx="8153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 Narrow" pitchFamily="34" charset="0"/>
              </a:rPr>
              <a:t>I. What You </a:t>
            </a:r>
            <a:r>
              <a:rPr lang="en-US" sz="3200" b="1" u="sng" dirty="0" smtClean="0">
                <a:solidFill>
                  <a:srgbClr val="FFC000"/>
                </a:solidFill>
                <a:latin typeface="Arial Narrow" pitchFamily="34" charset="0"/>
              </a:rPr>
              <a:t>Believe</a:t>
            </a:r>
            <a:r>
              <a:rPr lang="en-US" sz="3200" b="1" dirty="0" smtClean="0">
                <a:solidFill>
                  <a:srgbClr val="EAB200"/>
                </a:solidFill>
                <a:latin typeface="Arial Narrow" pitchFamily="34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Arial Narrow" pitchFamily="34" charset="0"/>
              </a:rPr>
              <a:t>Determines How You </a:t>
            </a:r>
            <a:r>
              <a:rPr lang="en-US" sz="3200" b="1" u="sng" dirty="0" smtClean="0">
                <a:solidFill>
                  <a:srgbClr val="FFC000"/>
                </a:solidFill>
                <a:latin typeface="Arial Narrow" pitchFamily="34" charset="0"/>
              </a:rPr>
              <a:t>Behave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	A) Relationally, materially, morally and 			ultimately spiritually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	B) It affects your behavior not just consciously 		but, subconsciously. </a:t>
            </a:r>
            <a:endParaRPr lang="en-US" sz="32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rue_ish-sli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2362200"/>
            <a:ext cx="8153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 Narrow" pitchFamily="34" charset="0"/>
              </a:rPr>
              <a:t>II. The </a:t>
            </a:r>
            <a:r>
              <a:rPr lang="en-US" sz="3200" b="1" u="sng" dirty="0" smtClean="0">
                <a:solidFill>
                  <a:srgbClr val="FFC000"/>
                </a:solidFill>
                <a:latin typeface="Arial Narrow" pitchFamily="34" charset="0"/>
              </a:rPr>
              <a:t>Origin</a:t>
            </a:r>
            <a:r>
              <a:rPr lang="en-US" sz="3200" b="1" dirty="0" smtClean="0">
                <a:solidFill>
                  <a:schemeClr val="bg1"/>
                </a:solidFill>
                <a:latin typeface="Arial Narrow" pitchFamily="34" charset="0"/>
              </a:rPr>
              <a:t> and Maintenance of Truth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	A) God (Exodus 34:6; Deut. 32:4)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	B) Jesus speaks the truth (John 8:26-29)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	C) The Spirit reveals it (John 14:16-17; 			15:26-27; 16:12-15; 17:17)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rial Narrow" pitchFamily="34" charset="0"/>
              </a:rPr>
              <a:t>	D) The church -- the pillar and support 			(1 Tim. 3:14-15; 2 Tim. 3:16-17).</a:t>
            </a:r>
            <a:endParaRPr lang="en-US" sz="32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rue_ish-sli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2362200"/>
            <a:ext cx="8382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baseline="30000" dirty="0" smtClean="0">
                <a:solidFill>
                  <a:schemeClr val="bg1"/>
                </a:solidFill>
                <a:latin typeface="Arial Narrow" pitchFamily="34" charset="0"/>
              </a:rPr>
              <a:t>III. The </a:t>
            </a:r>
            <a:r>
              <a:rPr lang="en-US" sz="4800" b="1" u="sng" baseline="30000" dirty="0" smtClean="0">
                <a:solidFill>
                  <a:srgbClr val="FFC000"/>
                </a:solidFill>
                <a:latin typeface="Arial Narrow" pitchFamily="34" charset="0"/>
              </a:rPr>
              <a:t>Detractor</a:t>
            </a:r>
            <a:r>
              <a:rPr lang="en-US" sz="4800" b="1" baseline="30000" dirty="0" smtClean="0">
                <a:solidFill>
                  <a:schemeClr val="bg1"/>
                </a:solidFill>
                <a:latin typeface="Arial Narrow" pitchFamily="34" charset="0"/>
              </a:rPr>
              <a:t> of Truth</a:t>
            </a:r>
          </a:p>
          <a:p>
            <a:r>
              <a:rPr lang="en-US" sz="4800" baseline="30000" dirty="0" smtClean="0">
                <a:solidFill>
                  <a:schemeClr val="bg1"/>
                </a:solidFill>
                <a:latin typeface="Arial Narrow" pitchFamily="34" charset="0"/>
              </a:rPr>
              <a:t>	A) The father of lies (John 8:44)</a:t>
            </a:r>
          </a:p>
          <a:p>
            <a:r>
              <a:rPr lang="en-US" sz="4800" baseline="30000" dirty="0" smtClean="0">
                <a:solidFill>
                  <a:schemeClr val="bg1"/>
                </a:solidFill>
                <a:latin typeface="Arial Narrow" pitchFamily="34" charset="0"/>
              </a:rPr>
              <a:t>		2 Cor. 11:14-15; Gen. 3: 4</a:t>
            </a:r>
          </a:p>
          <a:p>
            <a:r>
              <a:rPr lang="en-US" sz="4800" baseline="30000" dirty="0" smtClean="0">
                <a:solidFill>
                  <a:schemeClr val="bg1"/>
                </a:solidFill>
                <a:latin typeface="Arial Narrow" pitchFamily="34" charset="0"/>
              </a:rPr>
              <a:t>		Romans 1:18, 22, 25</a:t>
            </a:r>
          </a:p>
          <a:p>
            <a:r>
              <a:rPr lang="en-US" sz="4800" baseline="30000" dirty="0" smtClean="0">
                <a:solidFill>
                  <a:schemeClr val="bg1"/>
                </a:solidFill>
                <a:latin typeface="Arial Narrow" pitchFamily="34" charset="0"/>
              </a:rPr>
              <a:t>	B) Two of Satan’s greatest weapons</a:t>
            </a:r>
          </a:p>
          <a:p>
            <a:r>
              <a:rPr lang="en-US" sz="4800" baseline="30000" dirty="0" smtClean="0">
                <a:solidFill>
                  <a:schemeClr val="bg1"/>
                </a:solidFill>
                <a:latin typeface="Arial Narrow" pitchFamily="34" charset="0"/>
              </a:rPr>
              <a:t>		1. </a:t>
            </a:r>
            <a:r>
              <a:rPr lang="en-US" sz="4800" u="sng" baseline="30000" dirty="0" smtClean="0">
                <a:solidFill>
                  <a:srgbClr val="FFC000"/>
                </a:solidFill>
                <a:latin typeface="Arial Narrow" pitchFamily="34" charset="0"/>
              </a:rPr>
              <a:t>Relativism</a:t>
            </a:r>
            <a:r>
              <a:rPr lang="en-US" sz="4800" baseline="30000" dirty="0" smtClean="0">
                <a:solidFill>
                  <a:schemeClr val="bg1"/>
                </a:solidFill>
                <a:latin typeface="Arial Narrow" pitchFamily="34" charset="0"/>
              </a:rPr>
              <a:t>—no absolute truth </a:t>
            </a:r>
          </a:p>
          <a:p>
            <a:r>
              <a:rPr lang="en-US" sz="4800" baseline="30000" dirty="0" smtClean="0">
                <a:solidFill>
                  <a:schemeClr val="bg1"/>
                </a:solidFill>
                <a:latin typeface="Arial Narrow" pitchFamily="34" charset="0"/>
              </a:rPr>
              <a:t>		2. </a:t>
            </a:r>
            <a:r>
              <a:rPr lang="en-US" sz="4800" u="sng" baseline="30000" dirty="0" smtClean="0">
                <a:solidFill>
                  <a:srgbClr val="FFC000"/>
                </a:solidFill>
                <a:latin typeface="Arial Narrow" pitchFamily="34" charset="0"/>
              </a:rPr>
              <a:t>Subjectivism</a:t>
            </a:r>
            <a:r>
              <a:rPr lang="en-US" sz="4800" baseline="30000" dirty="0" smtClean="0">
                <a:solidFill>
                  <a:schemeClr val="bg1"/>
                </a:solidFill>
                <a:latin typeface="Arial Narrow" pitchFamily="34" charset="0"/>
              </a:rPr>
              <a:t>— I, the subject, have the				right to determine what is right </a:t>
            </a:r>
            <a:endParaRPr lang="en-US" sz="48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rue_ish-sli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2286000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baseline="30000" dirty="0" smtClean="0">
                <a:solidFill>
                  <a:schemeClr val="bg1"/>
                </a:solidFill>
                <a:latin typeface="Arial Narrow" pitchFamily="34" charset="0"/>
              </a:rPr>
              <a:t>IV. Responses to Truth</a:t>
            </a:r>
          </a:p>
          <a:p>
            <a:r>
              <a:rPr lang="en-US" sz="4800" baseline="30000" dirty="0" smtClean="0">
                <a:solidFill>
                  <a:schemeClr val="bg1"/>
                </a:solidFill>
                <a:latin typeface="Arial Narrow" pitchFamily="34" charset="0"/>
              </a:rPr>
              <a:t>	A) Response of the </a:t>
            </a:r>
            <a:r>
              <a:rPr lang="en-US" sz="4800" u="sng" baseline="30000" dirty="0" smtClean="0">
                <a:solidFill>
                  <a:srgbClr val="FFC000"/>
                </a:solidFill>
                <a:latin typeface="Arial Narrow" pitchFamily="34" charset="0"/>
              </a:rPr>
              <a:t>Unbeliever</a:t>
            </a:r>
          </a:p>
          <a:p>
            <a:r>
              <a:rPr lang="en-US" sz="4800" baseline="30000" dirty="0" smtClean="0">
                <a:solidFill>
                  <a:schemeClr val="bg1"/>
                </a:solidFill>
                <a:latin typeface="Arial Narrow" pitchFamily="34" charset="0"/>
              </a:rPr>
              <a:t>		1. Disbelief (</a:t>
            </a:r>
            <a:r>
              <a:rPr lang="en-US" sz="4800" baseline="30000" dirty="0" err="1" smtClean="0">
                <a:solidFill>
                  <a:schemeClr val="bg1"/>
                </a:solidFill>
                <a:latin typeface="Arial Narrow" pitchFamily="34" charset="0"/>
              </a:rPr>
              <a:t>Jn</a:t>
            </a:r>
            <a:r>
              <a:rPr lang="en-US" sz="4800" baseline="30000" dirty="0" smtClean="0">
                <a:solidFill>
                  <a:schemeClr val="bg1"/>
                </a:solidFill>
                <a:latin typeface="Arial Narrow" pitchFamily="34" charset="0"/>
              </a:rPr>
              <a:t> 18:36-38; 2 Thess. 2:10-12)</a:t>
            </a:r>
          </a:p>
          <a:p>
            <a:r>
              <a:rPr lang="pt-BR" sz="4800" baseline="30000" dirty="0" smtClean="0">
                <a:solidFill>
                  <a:schemeClr val="bg1"/>
                </a:solidFill>
                <a:latin typeface="Arial Narrow" pitchFamily="34" charset="0"/>
              </a:rPr>
              <a:t>		2. Disobedience (Rom. 2:5-11; 						2 Tim. 4:3-4; James 5:19-20)</a:t>
            </a:r>
          </a:p>
          <a:p>
            <a:r>
              <a:rPr lang="en-US" sz="4800" baseline="30000" dirty="0" smtClean="0">
                <a:solidFill>
                  <a:schemeClr val="bg1"/>
                </a:solidFill>
                <a:latin typeface="Arial Narrow" pitchFamily="34" charset="0"/>
              </a:rPr>
              <a:t>		3. Distortion  (Rom. 1:18-25; Gal. 5:1-7; 					1 Tim. 6:3-5; 2 Tim. 2:16-18)</a:t>
            </a:r>
          </a:p>
          <a:p>
            <a:r>
              <a:rPr lang="en-US" sz="4800" baseline="30000" dirty="0" smtClean="0">
                <a:solidFill>
                  <a:schemeClr val="bg1"/>
                </a:solidFill>
                <a:latin typeface="Arial Narrow" pitchFamily="34" charset="0"/>
              </a:rPr>
              <a:t>		4. Duplicity (Rom. 2:17-24; Gal. 2:11-14; 					1 John 1:6-10; 2:3-6)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rue_ish-sli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2286000"/>
            <a:ext cx="8458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baseline="30000" dirty="0" smtClean="0">
                <a:solidFill>
                  <a:schemeClr val="bg1"/>
                </a:solidFill>
                <a:latin typeface="Arial Narrow" pitchFamily="34" charset="0"/>
              </a:rPr>
              <a:t>IV. Responses to Truth</a:t>
            </a:r>
          </a:p>
          <a:p>
            <a:r>
              <a:rPr lang="en-US" sz="4800" b="1" baseline="30000" dirty="0">
                <a:solidFill>
                  <a:schemeClr val="bg1"/>
                </a:solidFill>
                <a:latin typeface="Arial Narrow" pitchFamily="34" charset="0"/>
              </a:rPr>
              <a:t>	</a:t>
            </a:r>
            <a:r>
              <a:rPr lang="en-US" sz="4800" baseline="30000" dirty="0" smtClean="0">
                <a:solidFill>
                  <a:schemeClr val="bg1"/>
                </a:solidFill>
                <a:latin typeface="Arial Narrow" pitchFamily="34" charset="0"/>
              </a:rPr>
              <a:t>B</a:t>
            </a:r>
            <a:r>
              <a:rPr lang="en-US" sz="4800" baseline="30000" dirty="0">
                <a:solidFill>
                  <a:schemeClr val="bg1"/>
                </a:solidFill>
                <a:latin typeface="Arial Narrow" pitchFamily="34" charset="0"/>
              </a:rPr>
              <a:t>) Response of the </a:t>
            </a:r>
            <a:r>
              <a:rPr lang="en-US" sz="4800" b="1" u="sng" baseline="30000" dirty="0" smtClean="0">
                <a:solidFill>
                  <a:srgbClr val="EAB200"/>
                </a:solidFill>
                <a:latin typeface="Arial Narrow" pitchFamily="34" charset="0"/>
              </a:rPr>
              <a:t>Believer</a:t>
            </a:r>
          </a:p>
          <a:p>
            <a:r>
              <a:rPr lang="en-US" sz="4800" baseline="30000" dirty="0">
                <a:solidFill>
                  <a:schemeClr val="bg1"/>
                </a:solidFill>
                <a:latin typeface="Arial Narrow" pitchFamily="34" charset="0"/>
              </a:rPr>
              <a:t>	</a:t>
            </a:r>
            <a:r>
              <a:rPr lang="en-US" sz="4800" baseline="30000" dirty="0" smtClean="0">
                <a:solidFill>
                  <a:schemeClr val="bg1"/>
                </a:solidFill>
                <a:latin typeface="Arial Narrow" pitchFamily="34" charset="0"/>
              </a:rPr>
              <a:t>	1</a:t>
            </a:r>
            <a:r>
              <a:rPr lang="en-US" sz="4800" baseline="30000" dirty="0">
                <a:solidFill>
                  <a:schemeClr val="bg1"/>
                </a:solidFill>
                <a:latin typeface="Arial Narrow" pitchFamily="34" charset="0"/>
              </a:rPr>
              <a:t>. </a:t>
            </a:r>
            <a:r>
              <a:rPr lang="en-US" sz="4800" baseline="30000" dirty="0" smtClean="0">
                <a:solidFill>
                  <a:schemeClr val="bg1"/>
                </a:solidFill>
                <a:latin typeface="Arial Narrow" pitchFamily="34" charset="0"/>
              </a:rPr>
              <a:t>Knowledge </a:t>
            </a:r>
          </a:p>
          <a:p>
            <a:r>
              <a:rPr lang="en-US" sz="4800" baseline="30000" dirty="0" smtClean="0">
                <a:solidFill>
                  <a:schemeClr val="bg1"/>
                </a:solidFill>
                <a:latin typeface="Arial Narrow" pitchFamily="34" charset="0"/>
              </a:rPr>
              <a:t>		2. Obedience</a:t>
            </a:r>
          </a:p>
          <a:p>
            <a:r>
              <a:rPr lang="en-US" sz="4800" baseline="30000" dirty="0">
                <a:solidFill>
                  <a:schemeClr val="bg1"/>
                </a:solidFill>
                <a:latin typeface="Arial Narrow" pitchFamily="34" charset="0"/>
              </a:rPr>
              <a:t>		3. </a:t>
            </a:r>
            <a:r>
              <a:rPr lang="en-US" sz="4800" baseline="30000" dirty="0" smtClean="0">
                <a:solidFill>
                  <a:schemeClr val="bg1"/>
                </a:solidFill>
                <a:latin typeface="Arial Narrow" pitchFamily="34" charset="0"/>
              </a:rPr>
              <a:t>Practice</a:t>
            </a:r>
          </a:p>
          <a:p>
            <a:r>
              <a:rPr lang="en-US" sz="4800" baseline="30000" dirty="0">
                <a:solidFill>
                  <a:schemeClr val="bg1"/>
                </a:solidFill>
                <a:latin typeface="Arial Narrow" pitchFamily="34" charset="0"/>
              </a:rPr>
              <a:t>		4. </a:t>
            </a:r>
            <a:r>
              <a:rPr lang="en-US" sz="4800" baseline="30000" dirty="0" smtClean="0">
                <a:solidFill>
                  <a:schemeClr val="bg1"/>
                </a:solidFill>
                <a:latin typeface="Arial Narrow" pitchFamily="34" charset="0"/>
              </a:rPr>
              <a:t>Proclamation</a:t>
            </a:r>
            <a:endParaRPr lang="en-US" sz="4800" baseline="300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686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rue_ish-sli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2286000"/>
            <a:ext cx="8458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baseline="30000" dirty="0" smtClean="0">
                <a:solidFill>
                  <a:schemeClr val="bg1"/>
                </a:solidFill>
                <a:latin typeface="Arial Narrow" pitchFamily="34" charset="0"/>
              </a:rPr>
              <a:t>V. What Is Truth? </a:t>
            </a:r>
          </a:p>
          <a:p>
            <a:r>
              <a:rPr lang="en-US" sz="4800" baseline="30000" dirty="0" smtClean="0">
                <a:solidFill>
                  <a:schemeClr val="bg1"/>
                </a:solidFill>
                <a:latin typeface="Arial Narrow" pitchFamily="34" charset="0"/>
              </a:rPr>
              <a:t>	A) Truth is NOT just a </a:t>
            </a:r>
            <a:r>
              <a:rPr lang="en-US" sz="4800" u="sng" baseline="30000" dirty="0" smtClean="0">
                <a:solidFill>
                  <a:srgbClr val="FFC000"/>
                </a:solidFill>
                <a:latin typeface="Arial Narrow" pitchFamily="34" charset="0"/>
              </a:rPr>
              <a:t>what</a:t>
            </a:r>
            <a:r>
              <a:rPr lang="en-US" sz="4800" baseline="30000" dirty="0" smtClean="0">
                <a:solidFill>
                  <a:schemeClr val="bg1"/>
                </a:solidFill>
                <a:latin typeface="Arial Narrow" pitchFamily="34" charset="0"/>
              </a:rPr>
              <a:t> but a </a:t>
            </a:r>
            <a:r>
              <a:rPr lang="en-US" sz="4800" u="sng" baseline="30000" dirty="0" smtClean="0">
                <a:solidFill>
                  <a:srgbClr val="FFC000"/>
                </a:solidFill>
                <a:latin typeface="Arial Narrow" pitchFamily="34" charset="0"/>
              </a:rPr>
              <a:t>Who</a:t>
            </a:r>
            <a:r>
              <a:rPr lang="en-US" sz="4800" baseline="30000" dirty="0" smtClean="0">
                <a:solidFill>
                  <a:schemeClr val="bg1"/>
                </a:solidFill>
                <a:latin typeface="Arial Narrow" pitchFamily="34" charset="0"/>
              </a:rPr>
              <a:t> 						(John 14:6; John 1:1-2, 14)</a:t>
            </a:r>
          </a:p>
          <a:p>
            <a:r>
              <a:rPr lang="en-US" sz="4800" baseline="30000" dirty="0" smtClean="0">
                <a:solidFill>
                  <a:schemeClr val="bg1"/>
                </a:solidFill>
                <a:latin typeface="Arial Narrow" pitchFamily="34" charset="0"/>
              </a:rPr>
              <a:t> 	B) Jesus—THE TRUTH—can set you free 						(John 8:32, 36)</a:t>
            </a:r>
            <a:endParaRPr lang="en-US" sz="48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rue_ish-tit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694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0000">
        <p14:window dir="vert"/>
      </p:transition>
    </mc:Choice>
    <mc:Fallback xmlns="">
      <p:transition spd="slow" advTm="6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</TotalTime>
  <Words>47</Words>
  <Application>Microsoft Office PowerPoint</Application>
  <PresentationFormat>On-screen Show (4:3)</PresentationFormat>
  <Paragraphs>38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Shannon Shaffer</dc:creator>
  <cp:lastModifiedBy>Shannon</cp:lastModifiedBy>
  <cp:revision>76</cp:revision>
  <dcterms:created xsi:type="dcterms:W3CDTF">2009-10-16T14:22:51Z</dcterms:created>
  <dcterms:modified xsi:type="dcterms:W3CDTF">2012-06-05T19:27:05Z</dcterms:modified>
</cp:coreProperties>
</file>